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1202" r:id="rId2"/>
    <p:sldId id="1203" r:id="rId3"/>
    <p:sldId id="1299" r:id="rId4"/>
    <p:sldId id="1312" r:id="rId5"/>
    <p:sldId id="1295" r:id="rId6"/>
    <p:sldId id="1313" r:id="rId7"/>
    <p:sldId id="1325" r:id="rId8"/>
    <p:sldId id="1326" r:id="rId9"/>
    <p:sldId id="1327" r:id="rId10"/>
    <p:sldId id="1328" r:id="rId11"/>
    <p:sldId id="1329" r:id="rId12"/>
    <p:sldId id="1330" r:id="rId13"/>
    <p:sldId id="1331" r:id="rId14"/>
    <p:sldId id="1315" r:id="rId15"/>
    <p:sldId id="1316" r:id="rId16"/>
    <p:sldId id="1317" r:id="rId17"/>
    <p:sldId id="1318" r:id="rId18"/>
    <p:sldId id="1319" r:id="rId19"/>
    <p:sldId id="1320" r:id="rId20"/>
    <p:sldId id="1321" r:id="rId21"/>
    <p:sldId id="1322" r:id="rId22"/>
    <p:sldId id="1323" r:id="rId23"/>
    <p:sldId id="1311" r:id="rId24"/>
    <p:sldId id="1296" r:id="rId2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1">
          <p15:clr>
            <a:srgbClr val="A4A3A4"/>
          </p15:clr>
        </p15:guide>
        <p15:guide id="2" pos="76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an dinh" initials="v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9232E"/>
    <a:srgbClr val="FBC81F"/>
    <a:srgbClr val="8844B4"/>
    <a:srgbClr val="51286C"/>
    <a:srgbClr val="8941B6"/>
    <a:srgbClr val="041B31"/>
    <a:srgbClr val="403D3F"/>
    <a:srgbClr val="3A3940"/>
    <a:srgbClr val="2F2F2F"/>
    <a:srgbClr val="FBB6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7944" autoAdjust="0"/>
  </p:normalViewPr>
  <p:slideViewPr>
    <p:cSldViewPr snapToGrid="0" snapToObjects="1">
      <p:cViewPr varScale="1">
        <p:scale>
          <a:sx n="41" d="100"/>
          <a:sy n="41" d="100"/>
        </p:scale>
        <p:origin x="830" y="67"/>
      </p:cViewPr>
      <p:guideLst>
        <p:guide orient="horz" pos="4321"/>
        <p:guide pos="767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4" d="100"/>
        <a:sy n="24" d="100"/>
      </p:scale>
      <p:origin x="0" y="0"/>
    </p:cViewPr>
  </p:sorterViewPr>
  <p:notesViewPr>
    <p:cSldViewPr snapToGrid="0">
      <p:cViewPr varScale="1">
        <p:scale>
          <a:sx n="54" d="100"/>
          <a:sy n="54" d="100"/>
        </p:scale>
        <p:origin x="282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5765C-7296-4AB3-881F-E978C08674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2FFF32-333C-4FCE-84C7-19066A0544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95EA02-C0B1-47F5-9EA2-21A9BD33EB75}" type="datetimeFigureOut">
              <a:rPr lang="en-US" smtClean="0"/>
              <a:t>6/4/2021</a:t>
            </a:fld>
            <a:endParaRPr lang="en-US"/>
          </a:p>
        </p:txBody>
      </p:sp>
      <p:sp>
        <p:nvSpPr>
          <p:cNvPr id="4" name="Footer Placeholder 3">
            <a:extLst>
              <a:ext uri="{FF2B5EF4-FFF2-40B4-BE49-F238E27FC236}">
                <a16:creationId xmlns:a16="http://schemas.microsoft.com/office/drawing/2014/main" id="{A5096C07-1228-4431-8565-503774DE92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A8EC623-046E-41AF-8C82-99883316A1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900C-8970-446A-9E73-72559A62F32B}" type="slidenum">
              <a:rPr lang="en-US" smtClean="0"/>
              <a:t>‹#›</a:t>
            </a:fld>
            <a:endParaRPr lang="en-US"/>
          </a:p>
        </p:txBody>
      </p:sp>
    </p:spTree>
    <p:extLst>
      <p:ext uri="{BB962C8B-B14F-4D97-AF65-F5344CB8AC3E}">
        <p14:creationId xmlns:p14="http://schemas.microsoft.com/office/powerpoint/2010/main" val="3607581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6/4/2021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err="1">
                <a:solidFill>
                  <a:schemeClr val="tx1"/>
                </a:solidFill>
                <a:effectLst/>
                <a:latin typeface="Calibri Light"/>
                <a:ea typeface="+mn-ea"/>
                <a:cs typeface="+mn-cs"/>
              </a:rPr>
              <a:t>Năm</a:t>
            </a:r>
            <a:r>
              <a:rPr lang="en-US" sz="2400" kern="1200" dirty="0">
                <a:solidFill>
                  <a:schemeClr val="tx1"/>
                </a:solidFill>
                <a:effectLst/>
                <a:latin typeface="Calibri Light"/>
                <a:ea typeface="+mn-ea"/>
                <a:cs typeface="+mn-cs"/>
              </a:rPr>
              <a:t> 2008 Robert Hansen </a:t>
            </a:r>
            <a:r>
              <a:rPr lang="en-US" sz="2400" kern="1200" dirty="0" err="1">
                <a:solidFill>
                  <a:schemeClr val="tx1"/>
                </a:solidFill>
                <a:effectLst/>
                <a:latin typeface="Calibri Light"/>
                <a:ea typeface="+mn-ea"/>
                <a:cs typeface="+mn-cs"/>
              </a:rPr>
              <a:t>và</a:t>
            </a:r>
            <a:r>
              <a:rPr lang="en-US" sz="2400" kern="1200" dirty="0">
                <a:solidFill>
                  <a:schemeClr val="tx1"/>
                </a:solidFill>
                <a:effectLst/>
                <a:latin typeface="Calibri Light"/>
                <a:ea typeface="+mn-ea"/>
                <a:cs typeface="+mn-cs"/>
              </a:rPr>
              <a:t> Jeremiah Grossman </a:t>
            </a:r>
            <a:r>
              <a:rPr lang="en-US" sz="2400" kern="1200" dirty="0" err="1">
                <a:solidFill>
                  <a:schemeClr val="tx1"/>
                </a:solidFill>
                <a:effectLst/>
                <a:latin typeface="Calibri Light"/>
                <a:ea typeface="+mn-ea"/>
                <a:cs typeface="+mn-cs"/>
              </a:rPr>
              <a:t>khám</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phá</a:t>
            </a:r>
            <a:r>
              <a:rPr lang="en-US" sz="2400" kern="1200" dirty="0">
                <a:solidFill>
                  <a:schemeClr val="tx1"/>
                </a:solidFill>
                <a:effectLst/>
                <a:latin typeface="Calibri Light"/>
                <a:ea typeface="+mn-ea"/>
                <a:cs typeface="+mn-cs"/>
              </a:rPr>
              <a:t> ra </a:t>
            </a:r>
            <a:r>
              <a:rPr lang="en-US" sz="2400" kern="1200" dirty="0" err="1">
                <a:solidFill>
                  <a:schemeClr val="tx1"/>
                </a:solidFill>
                <a:effectLst/>
                <a:latin typeface="Calibri Light"/>
                <a:ea typeface="+mn-ea"/>
                <a:cs typeface="+mn-cs"/>
              </a:rPr>
              <a:t>hàng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loạt</a:t>
            </a:r>
            <a:r>
              <a:rPr lang="en-US" sz="2400" kern="1200" dirty="0">
                <a:solidFill>
                  <a:schemeClr val="tx1"/>
                </a:solidFill>
                <a:effectLst/>
                <a:latin typeface="Calibri Light"/>
                <a:ea typeface="+mn-ea"/>
                <a:cs typeface="+mn-cs"/>
              </a:rPr>
              <a:t> </a:t>
            </a:r>
            <a:br>
              <a:rPr lang="en-US" sz="2400" kern="1200" dirty="0">
                <a:solidFill>
                  <a:schemeClr val="tx1"/>
                </a:solidFill>
                <a:effectLst/>
                <a:latin typeface="Calibri Light"/>
                <a:ea typeface="+mn-ea"/>
                <a:cs typeface="+mn-cs"/>
              </a:rPr>
            </a:br>
            <a:r>
              <a:rPr lang="en-US" sz="2400" kern="1200" dirty="0" err="1">
                <a:solidFill>
                  <a:schemeClr val="tx1"/>
                </a:solidFill>
                <a:effectLst/>
                <a:latin typeface="Calibri Light"/>
                <a:ea typeface="+mn-ea"/>
                <a:cs typeface="+mn-cs"/>
              </a:rPr>
              <a:t>lỗi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mới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trong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cơ</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sở</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hạ</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tầng</a:t>
            </a:r>
            <a:r>
              <a:rPr lang="en-US" sz="2400" kern="1200" dirty="0">
                <a:solidFill>
                  <a:schemeClr val="tx1"/>
                </a:solidFill>
                <a:effectLst/>
                <a:latin typeface="Calibri Light"/>
                <a:ea typeface="+mn-ea"/>
                <a:cs typeface="+mn-cs"/>
              </a:rPr>
              <a:t> internet </a:t>
            </a:r>
            <a:r>
              <a:rPr lang="en-US" sz="2400" kern="1200" dirty="0" err="1">
                <a:solidFill>
                  <a:schemeClr val="tx1"/>
                </a:solidFill>
                <a:effectLst/>
                <a:latin typeface="Calibri Light"/>
                <a:ea typeface="+mn-ea"/>
                <a:cs typeface="+mn-cs"/>
              </a:rPr>
              <a:t>nhu</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trình</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duyệt</a:t>
            </a:r>
            <a:r>
              <a:rPr lang="en-US" sz="2400" kern="1200" dirty="0">
                <a:solidFill>
                  <a:schemeClr val="tx1"/>
                </a:solidFill>
                <a:effectLst/>
                <a:latin typeface="Calibri Light"/>
                <a:ea typeface="+mn-ea"/>
                <a:cs typeface="+mn-cs"/>
              </a:rPr>
              <a:t>, website </a:t>
            </a:r>
            <a:r>
              <a:rPr lang="en-US" sz="2400" kern="1200" dirty="0" err="1">
                <a:solidFill>
                  <a:schemeClr val="tx1"/>
                </a:solidFill>
                <a:effectLst/>
                <a:latin typeface="Calibri Light"/>
                <a:ea typeface="+mn-ea"/>
                <a:cs typeface="+mn-cs"/>
              </a:rPr>
              <a:t>và</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những</a:t>
            </a:r>
            <a:r>
              <a:rPr lang="en-US" sz="2400" kern="1200" dirty="0">
                <a:solidFill>
                  <a:schemeClr val="tx1"/>
                </a:solidFill>
                <a:effectLst/>
                <a:latin typeface="Calibri Light"/>
                <a:ea typeface="+mn-ea"/>
                <a:cs typeface="+mn-cs"/>
              </a:rPr>
              <a:t> plug-in </a:t>
            </a:r>
            <a:br>
              <a:rPr lang="en-US" sz="2400" kern="1200" dirty="0">
                <a:solidFill>
                  <a:schemeClr val="tx1"/>
                </a:solidFill>
                <a:effectLst/>
                <a:latin typeface="Calibri Light"/>
                <a:ea typeface="+mn-ea"/>
                <a:cs typeface="+mn-cs"/>
              </a:rPr>
            </a:br>
            <a:r>
              <a:rPr lang="en-US" sz="2400" kern="1200" dirty="0" err="1">
                <a:solidFill>
                  <a:schemeClr val="tx1"/>
                </a:solidFill>
                <a:effectLst/>
                <a:latin typeface="Calibri Light"/>
                <a:ea typeface="+mn-ea"/>
                <a:cs typeface="+mn-cs"/>
              </a:rPr>
              <a:t>phổ</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biến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dẫn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tới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hàng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tá</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nguy</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cơ</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bảo</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mật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ảnh</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hưởng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dến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mọi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người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dùng</a:t>
            </a:r>
            <a:r>
              <a:rPr lang="en-US" sz="2400" kern="1200" dirty="0">
                <a:solidFill>
                  <a:schemeClr val="tx1"/>
                </a:solidFill>
                <a:effectLst/>
                <a:latin typeface="Calibri Light"/>
                <a:ea typeface="+mn-ea"/>
                <a:cs typeface="+mn-cs"/>
              </a:rPr>
              <a:t> web, </a:t>
            </a:r>
            <a:br>
              <a:rPr lang="en-US" sz="2400" kern="1200" dirty="0">
                <a:solidFill>
                  <a:schemeClr val="tx1"/>
                </a:solidFill>
                <a:effectLst/>
                <a:latin typeface="Calibri Light"/>
                <a:ea typeface="+mn-ea"/>
                <a:cs typeface="+mn-cs"/>
              </a:rPr>
            </a:br>
            <a:r>
              <a:rPr lang="en-US" sz="2400" kern="1200" dirty="0" err="1">
                <a:solidFill>
                  <a:schemeClr val="tx1"/>
                </a:solidFill>
                <a:effectLst/>
                <a:latin typeface="Calibri Light"/>
                <a:ea typeface="+mn-ea"/>
                <a:cs typeface="+mn-cs"/>
              </a:rPr>
              <a:t>một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thuật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ngữ</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bảo</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mật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mới</a:t>
            </a:r>
            <a:r>
              <a:rPr lang="en-US" sz="2400" kern="1200" dirty="0">
                <a:solidFill>
                  <a:schemeClr val="tx1"/>
                </a:solidFill>
                <a:effectLst/>
                <a:latin typeface="Calibri Light"/>
                <a:ea typeface="+mn-ea"/>
                <a:cs typeface="+mn-cs"/>
              </a:rPr>
              <a:t> ra </a:t>
            </a:r>
            <a:r>
              <a:rPr lang="en-US" sz="2400" kern="1200" dirty="0" err="1">
                <a:solidFill>
                  <a:schemeClr val="tx1"/>
                </a:solidFill>
                <a:effectLst/>
                <a:latin typeface="Calibri Light"/>
                <a:ea typeface="+mn-ea"/>
                <a:cs typeface="+mn-cs"/>
              </a:rPr>
              <a:t>đời</a:t>
            </a:r>
            <a:r>
              <a:rPr lang="en-US" sz="2400" kern="1200" dirty="0">
                <a:solidFill>
                  <a:schemeClr val="tx1"/>
                </a:solidFill>
                <a:effectLst/>
                <a:latin typeface="Calibri Light"/>
                <a:ea typeface="+mn-ea"/>
                <a:cs typeface="+mn-cs"/>
              </a:rPr>
              <a:t>: Clickjacking.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644701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i="0" kern="1200" dirty="0">
                <a:solidFill>
                  <a:schemeClr val="tx1"/>
                </a:solidFill>
                <a:effectLst/>
                <a:latin typeface="Calibri Light"/>
                <a:ea typeface="+mn-ea"/>
                <a:cs typeface="+mn-cs"/>
              </a:rPr>
              <a:t>Dù rằng tấn công trên đây đã mang lại hiệu quả ấn tượng (lấy được shell), nhưng kỹ thuật Clickjacking được sử dụng trong đó là quá đơn giản. Có những kỹ thuật Clickjacking phức tạp hơn nhiều, giúp mở rộng khả năng mà kẻ tấn công có thể đạt được, ví dụ như:</a:t>
            </a:r>
            <a:br>
              <a:rPr lang="vi-VN" dirty="0"/>
            </a:br>
            <a:r>
              <a:rPr lang="vi-VN" sz="2400" b="0" i="0" kern="1200" dirty="0">
                <a:solidFill>
                  <a:schemeClr val="tx1"/>
                </a:solidFill>
                <a:effectLst/>
                <a:latin typeface="Calibri Light"/>
                <a:ea typeface="+mn-ea"/>
                <a:cs typeface="+mn-cs"/>
              </a:rPr>
              <a:t>- Có thể khiến người dùng không chỉ đơn giản là nhấn chuột, mà còn thực hiện kéo - thả các đối tượng. Ví dụ, dịch chuyển một đoạn text vào form. Hoặc có thể dịch chuyển text ra khỏi iframe, qua đó kẻ tấn công đạt được khả năng thu được các dữ liệu hữu ích (như thông tin ẩn trên các mạng xã hội chẳng hạn).</a:t>
            </a:r>
            <a:br>
              <a:rPr lang="vi-VN" dirty="0"/>
            </a:br>
            <a:r>
              <a:rPr lang="vi-VN" sz="2400" b="0" i="0" kern="1200" dirty="0">
                <a:solidFill>
                  <a:schemeClr val="tx1"/>
                </a:solidFill>
                <a:effectLst/>
                <a:latin typeface="Calibri Light"/>
                <a:ea typeface="+mn-ea"/>
                <a:cs typeface="+mn-cs"/>
              </a:rPr>
              <a:t>- Khiến người dùng nhập dữ liệu (mật khẩu) vào form.</a:t>
            </a:r>
            <a:br>
              <a:rPr lang="vi-VN" dirty="0"/>
            </a:br>
            <a:r>
              <a:rPr lang="vi-VN" sz="2400" b="0" i="0" kern="1200" dirty="0">
                <a:solidFill>
                  <a:schemeClr val="tx1"/>
                </a:solidFill>
                <a:effectLst/>
                <a:latin typeface="Calibri Light"/>
                <a:ea typeface="+mn-ea"/>
                <a:cs typeface="+mn-cs"/>
              </a:rPr>
              <a:t>- Có thể điều khiển vùng hiển thị trong iframe thông qua anchor để định vị thuận tiện hơn.</a:t>
            </a:r>
            <a:br>
              <a:rPr lang="vi-VN" dirty="0"/>
            </a:br>
            <a:r>
              <a:rPr lang="vi-VN" sz="2400" b="0" i="0" kern="1200" dirty="0">
                <a:solidFill>
                  <a:schemeClr val="tx1"/>
                </a:solidFill>
                <a:effectLst/>
                <a:latin typeface="Calibri Light"/>
                <a:ea typeface="+mn-ea"/>
                <a:cs typeface="+mn-cs"/>
              </a:rPr>
              <a:t>- Có thể thiết kế một iframe ẩn dõi theo sự di chuyển của con trỏ chuột để “cướp lấy” sự kiện nhấn chuột, không cần biết người dùng đã nhấn chuột ở vị trí nào. Và như thế, không phải quan tâm đến vấn đề định vị nữa.</a:t>
            </a:r>
            <a:br>
              <a:rPr lang="vi-VN" dirty="0"/>
            </a:br>
            <a:r>
              <a:rPr lang="vi-VN" sz="2400" b="0" i="0" kern="1200" dirty="0">
                <a:solidFill>
                  <a:schemeClr val="tx1"/>
                </a:solidFill>
                <a:effectLst/>
                <a:latin typeface="Calibri Light"/>
                <a:ea typeface="+mn-ea"/>
                <a:cs typeface="+mn-cs"/>
              </a:rPr>
              <a:t>- Có thể thiết kế để người dùng thực hiện nhiều cú nhấn chuột ở các vị trí nhất định. Cách đây không lâu, bằng cách này, hacker đã tấn công lên Flash Player và giành được quyền truy cập tới webcam và microphone trên máy tính của người dùng.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4207928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i="0" kern="1200" dirty="0">
                <a:solidFill>
                  <a:schemeClr val="tx1"/>
                </a:solidFill>
                <a:effectLst/>
                <a:latin typeface="Calibri Light"/>
                <a:ea typeface="+mn-ea"/>
                <a:cs typeface="+mn-cs"/>
              </a:rPr>
              <a:t>Dù rằng tấn công trên đây đã mang lại hiệu quả ấn tượng (lấy được shell), nhưng kỹ thuật Clickjacking được sử dụng trong đó là quá đơn giản. Có những kỹ thuật Clickjacking phức tạp hơn nhiều, giúp mở rộng khả năng mà kẻ tấn công có thể đạt được, ví dụ như:</a:t>
            </a:r>
            <a:br>
              <a:rPr lang="vi-VN" dirty="0"/>
            </a:br>
            <a:r>
              <a:rPr lang="vi-VN" sz="2400" b="0" i="0" kern="1200" dirty="0">
                <a:solidFill>
                  <a:schemeClr val="tx1"/>
                </a:solidFill>
                <a:effectLst/>
                <a:latin typeface="Calibri Light"/>
                <a:ea typeface="+mn-ea"/>
                <a:cs typeface="+mn-cs"/>
              </a:rPr>
              <a:t>- Có thể khiến người dùng không chỉ đơn giản là nhấn chuột, mà còn thực hiện kéo - thả các đối tượng. Ví dụ, dịch chuyển một đoạn text vào form. Hoặc có thể dịch chuyển text ra khỏi iframe, qua đó kẻ tấn công đạt được khả năng thu được các dữ liệu hữu ích (như thông tin ẩn trên các mạng xã hội chẳng hạn).</a:t>
            </a:r>
            <a:br>
              <a:rPr lang="vi-VN" dirty="0"/>
            </a:br>
            <a:r>
              <a:rPr lang="vi-VN" sz="2400" b="0" i="0" kern="1200" dirty="0">
                <a:solidFill>
                  <a:schemeClr val="tx1"/>
                </a:solidFill>
                <a:effectLst/>
                <a:latin typeface="Calibri Light"/>
                <a:ea typeface="+mn-ea"/>
                <a:cs typeface="+mn-cs"/>
              </a:rPr>
              <a:t>- Khiến người dùng nhập dữ liệu (mật khẩu) vào form.</a:t>
            </a:r>
            <a:br>
              <a:rPr lang="vi-VN" dirty="0"/>
            </a:br>
            <a:r>
              <a:rPr lang="vi-VN" sz="2400" b="0" i="0" kern="1200" dirty="0">
                <a:solidFill>
                  <a:schemeClr val="tx1"/>
                </a:solidFill>
                <a:effectLst/>
                <a:latin typeface="Calibri Light"/>
                <a:ea typeface="+mn-ea"/>
                <a:cs typeface="+mn-cs"/>
              </a:rPr>
              <a:t>- Có thể điều khiển vùng hiển thị trong iframe thông qua anchor để định vị thuận tiện hơn.</a:t>
            </a:r>
            <a:br>
              <a:rPr lang="vi-VN" dirty="0"/>
            </a:br>
            <a:r>
              <a:rPr lang="vi-VN" sz="2400" b="0" i="0" kern="1200" dirty="0">
                <a:solidFill>
                  <a:schemeClr val="tx1"/>
                </a:solidFill>
                <a:effectLst/>
                <a:latin typeface="Calibri Light"/>
                <a:ea typeface="+mn-ea"/>
                <a:cs typeface="+mn-cs"/>
              </a:rPr>
              <a:t>- Có thể thiết kế một iframe ẩn dõi theo sự di chuyển của con trỏ chuột để “cướp lấy” sự kiện nhấn chuột, không cần biết người dùng đã nhấn chuột ở vị trí nào. Và như thế, không phải quan tâm đến vấn đề định vị nữa.</a:t>
            </a:r>
            <a:br>
              <a:rPr lang="vi-VN" dirty="0"/>
            </a:br>
            <a:r>
              <a:rPr lang="vi-VN" sz="2400" b="0" i="0" kern="1200" dirty="0">
                <a:solidFill>
                  <a:schemeClr val="tx1"/>
                </a:solidFill>
                <a:effectLst/>
                <a:latin typeface="Calibri Light"/>
                <a:ea typeface="+mn-ea"/>
                <a:cs typeface="+mn-cs"/>
              </a:rPr>
              <a:t>- Có thể thiết kế để người dùng thực hiện nhiều cú nhấn chuột ở các vị trí nhất định. Cách đây không lâu, bằng cách này, hacker đã tấn công lên Flash Player và giành được quyền truy cập tới webcam và microphone trên máy tính của người dùng.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4207928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2400" kern="1200" dirty="0">
                <a:solidFill>
                  <a:schemeClr val="tx1"/>
                </a:solidFill>
                <a:effectLst/>
                <a:latin typeface="Calibri Light"/>
                <a:ea typeface="+mn-ea"/>
                <a:cs typeface="+mn-cs"/>
              </a:rPr>
              <a:t>Tin </a:t>
            </a:r>
            <a:r>
              <a:rPr lang="en-US" sz="2400" kern="1200" dirty="0" err="1">
                <a:solidFill>
                  <a:schemeClr val="tx1"/>
                </a:solidFill>
                <a:effectLst/>
                <a:latin typeface="Calibri Light"/>
                <a:ea typeface="+mn-ea"/>
                <a:cs typeface="+mn-cs"/>
              </a:rPr>
              <a:t>tặc</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sẽ</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tạo</a:t>
            </a:r>
            <a:r>
              <a:rPr lang="en-US" sz="2400" kern="1200" dirty="0">
                <a:solidFill>
                  <a:schemeClr val="tx1"/>
                </a:solidFill>
                <a:effectLst/>
                <a:latin typeface="Calibri Light"/>
                <a:ea typeface="+mn-ea"/>
                <a:cs typeface="+mn-cs"/>
              </a:rPr>
              <a:t> ra </a:t>
            </a:r>
            <a:r>
              <a:rPr lang="en-US" sz="2400" kern="1200" dirty="0" err="1">
                <a:solidFill>
                  <a:schemeClr val="tx1"/>
                </a:solidFill>
                <a:effectLst/>
                <a:latin typeface="Calibri Light"/>
                <a:ea typeface="+mn-ea"/>
                <a:cs typeface="+mn-cs"/>
              </a:rPr>
              <a:t>một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trang</a:t>
            </a:r>
            <a:r>
              <a:rPr lang="en-US" sz="2400" kern="1200" dirty="0">
                <a:solidFill>
                  <a:schemeClr val="tx1"/>
                </a:solidFill>
                <a:effectLst/>
                <a:latin typeface="Calibri Light"/>
                <a:ea typeface="+mn-ea"/>
                <a:cs typeface="+mn-cs"/>
              </a:rPr>
              <a:t> web, </a:t>
            </a:r>
            <a:r>
              <a:rPr lang="en-US" sz="2400" kern="1200" dirty="0" err="1">
                <a:solidFill>
                  <a:schemeClr val="tx1"/>
                </a:solidFill>
                <a:effectLst/>
                <a:latin typeface="Calibri Light"/>
                <a:ea typeface="+mn-ea"/>
                <a:cs typeface="+mn-cs"/>
              </a:rPr>
              <a:t>trong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đó</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có</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chứa</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một</a:t>
            </a:r>
            <a:r>
              <a:rPr lang="en-US" sz="2400" kern="1200" dirty="0">
                <a:solidFill>
                  <a:schemeClr val="tx1"/>
                </a:solidFill>
                <a:effectLst/>
                <a:latin typeface="Calibri Light"/>
                <a:ea typeface="+mn-ea"/>
                <a:cs typeface="+mn-cs"/>
              </a:rPr>
              <a:t> frame </a:t>
            </a:r>
            <a:r>
              <a:rPr lang="en-US" sz="2400" kern="1200" dirty="0" err="1">
                <a:solidFill>
                  <a:schemeClr val="tx1"/>
                </a:solidFill>
                <a:effectLst/>
                <a:latin typeface="Calibri Light"/>
                <a:ea typeface="+mn-ea"/>
                <a:cs typeface="+mn-cs"/>
              </a:rPr>
              <a:t>ẩn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trong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suốt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đối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với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người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dùng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và</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nội</a:t>
            </a:r>
            <a:r>
              <a:rPr lang="en-US" sz="2400" kern="1200" dirty="0">
                <a:solidFill>
                  <a:schemeClr val="tx1"/>
                </a:solidFill>
                <a:effectLst/>
                <a:latin typeface="Calibri Light"/>
                <a:ea typeface="+mn-ea"/>
                <a:cs typeface="+mn-cs"/>
              </a:rPr>
              <a:t> dung </a:t>
            </a:r>
            <a:r>
              <a:rPr lang="en-US" sz="2400" kern="1200" dirty="0" err="1">
                <a:solidFill>
                  <a:schemeClr val="tx1"/>
                </a:solidFill>
                <a:effectLst/>
                <a:latin typeface="Calibri Light"/>
                <a:ea typeface="+mn-ea"/>
                <a:cs typeface="+mn-cs"/>
              </a:rPr>
              <a:t>hiển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thị</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sẽ</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lừa</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người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dùng</a:t>
            </a:r>
            <a:r>
              <a:rPr lang="en-US" sz="2400" kern="1200" dirty="0">
                <a:solidFill>
                  <a:schemeClr val="tx1"/>
                </a:solidFill>
                <a:effectLst/>
                <a:latin typeface="Calibri Light"/>
                <a:ea typeface="+mn-ea"/>
                <a:cs typeface="+mn-cs"/>
              </a:rPr>
              <a:t> click </a:t>
            </a:r>
            <a:r>
              <a:rPr lang="en-US" sz="2400" kern="1200" dirty="0" err="1">
                <a:solidFill>
                  <a:schemeClr val="tx1"/>
                </a:solidFill>
                <a:effectLst/>
                <a:latin typeface="Calibri Light"/>
                <a:ea typeface="+mn-ea"/>
                <a:cs typeface="+mn-cs"/>
              </a:rPr>
              <a:t>vào</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một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hoặc</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một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vài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điểm</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nào</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đó</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trên</a:t>
            </a:r>
            <a:r>
              <a:rPr lang="en-US" sz="2400" kern="1200" dirty="0">
                <a:solidFill>
                  <a:schemeClr val="tx1"/>
                </a:solidFill>
                <a:effectLst/>
                <a:latin typeface="Calibri Light"/>
                <a:ea typeface="+mn-ea"/>
                <a:cs typeface="+mn-cs"/>
              </a:rPr>
              <a:t> website. </a:t>
            </a:r>
            <a:r>
              <a:rPr lang="en-US" sz="2400" kern="1200" dirty="0" err="1">
                <a:solidFill>
                  <a:schemeClr val="tx1"/>
                </a:solidFill>
                <a:effectLst/>
                <a:latin typeface="Calibri Light"/>
                <a:ea typeface="+mn-ea"/>
                <a:cs typeface="+mn-cs"/>
              </a:rPr>
              <a:t>Người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dùng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không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hề</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biết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là</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đang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thao</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tác</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với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một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trang</a:t>
            </a:r>
            <a:r>
              <a:rPr lang="en-US" sz="2400" kern="1200" dirty="0">
                <a:solidFill>
                  <a:schemeClr val="tx1"/>
                </a:solidFill>
                <a:effectLst/>
                <a:latin typeface="Calibri Light"/>
                <a:ea typeface="+mn-ea"/>
                <a:cs typeface="+mn-cs"/>
              </a:rPr>
              <a:t> web </a:t>
            </a:r>
            <a:r>
              <a:rPr lang="en-US" sz="2400" kern="1200" dirty="0" err="1">
                <a:solidFill>
                  <a:schemeClr val="tx1"/>
                </a:solidFill>
                <a:effectLst/>
                <a:latin typeface="Calibri Light"/>
                <a:ea typeface="+mn-ea"/>
                <a:cs typeface="+mn-cs"/>
              </a:rPr>
              <a:t>độc</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hại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nằm</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trong</a:t>
            </a:r>
            <a:r>
              <a:rPr lang="en-US" sz="2400" kern="1200" dirty="0">
                <a:solidFill>
                  <a:schemeClr val="tx1"/>
                </a:solidFill>
                <a:effectLst/>
                <a:latin typeface="Calibri Light"/>
                <a:ea typeface="+mn-ea"/>
                <a:cs typeface="+mn-cs"/>
              </a:rPr>
              <a:t> iframe. </a:t>
            </a:r>
            <a:r>
              <a:rPr lang="en-US" sz="2400" kern="1200" dirty="0" err="1">
                <a:solidFill>
                  <a:schemeClr val="tx1"/>
                </a:solidFill>
                <a:effectLst/>
                <a:latin typeface="Calibri Light"/>
                <a:ea typeface="+mn-ea"/>
                <a:cs typeface="+mn-cs"/>
              </a:rPr>
              <a:t>Thông</a:t>
            </a:r>
            <a:r>
              <a:rPr lang="en-US" sz="2400" kern="1200" dirty="0">
                <a:solidFill>
                  <a:schemeClr val="tx1"/>
                </a:solidFill>
                <a:effectLst/>
                <a:latin typeface="Calibri Light"/>
                <a:ea typeface="+mn-ea"/>
                <a:cs typeface="+mn-cs"/>
              </a:rPr>
              <a:t> qua iframe </a:t>
            </a:r>
            <a:r>
              <a:rPr lang="en-US" sz="2400" kern="1200" dirty="0" err="1">
                <a:solidFill>
                  <a:schemeClr val="tx1"/>
                </a:solidFill>
                <a:effectLst/>
                <a:latin typeface="Calibri Light"/>
                <a:ea typeface="+mn-ea"/>
                <a:cs typeface="+mn-cs"/>
              </a:rPr>
              <a:t>đó</a:t>
            </a:r>
            <a:r>
              <a:rPr lang="en-US" sz="2400" kern="1200" dirty="0">
                <a:solidFill>
                  <a:schemeClr val="tx1"/>
                </a:solidFill>
                <a:effectLst/>
                <a:latin typeface="Calibri Light"/>
                <a:ea typeface="+mn-ea"/>
                <a:cs typeface="+mn-cs"/>
              </a:rPr>
              <a:t>, hacker </a:t>
            </a:r>
            <a:r>
              <a:rPr lang="en-US" sz="2400" kern="1200" dirty="0" err="1">
                <a:solidFill>
                  <a:schemeClr val="tx1"/>
                </a:solidFill>
                <a:effectLst/>
                <a:latin typeface="Calibri Light"/>
                <a:ea typeface="+mn-ea"/>
                <a:cs typeface="+mn-cs"/>
              </a:rPr>
              <a:t>có</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thể</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lấy</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cắp</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thông</a:t>
            </a:r>
            <a:r>
              <a:rPr lang="en-US" sz="2400" kern="1200" dirty="0">
                <a:solidFill>
                  <a:schemeClr val="tx1"/>
                </a:solidFill>
                <a:effectLst/>
                <a:latin typeface="Calibri Light"/>
                <a:ea typeface="+mn-ea"/>
                <a:cs typeface="+mn-cs"/>
              </a:rPr>
              <a:t> tin </a:t>
            </a:r>
            <a:r>
              <a:rPr lang="en-US" sz="2400" kern="1200" dirty="0" err="1">
                <a:solidFill>
                  <a:schemeClr val="tx1"/>
                </a:solidFill>
                <a:effectLst/>
                <a:latin typeface="Calibri Light"/>
                <a:ea typeface="+mn-ea"/>
                <a:cs typeface="+mn-cs"/>
              </a:rPr>
              <a:t>của</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người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dùng</a:t>
            </a:r>
            <a:r>
              <a:rPr lang="en-US" sz="2400" kern="1200" dirty="0">
                <a:solidFill>
                  <a:schemeClr val="tx1"/>
                </a:solidFill>
                <a:effectLst/>
                <a:latin typeface="Calibri Light"/>
                <a:ea typeface="+mn-ea"/>
                <a:cs typeface="+mn-cs"/>
              </a:rPr>
              <a:t>.</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294161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a:solidFill>
                  <a:schemeClr val="tx1"/>
                </a:solidFill>
                <a:effectLst/>
                <a:latin typeface="Calibri Light"/>
                <a:ea typeface="+mn-ea"/>
                <a:cs typeface="+mn-cs"/>
              </a:rPr>
              <a:t>Hacker </a:t>
            </a:r>
            <a:r>
              <a:rPr lang="en-US" sz="2400" b="0" i="0" kern="1200" dirty="0" err="1">
                <a:solidFill>
                  <a:schemeClr val="tx1"/>
                </a:solidFill>
                <a:effectLst/>
                <a:latin typeface="Calibri Light"/>
                <a:ea typeface="+mn-ea"/>
                <a:cs typeface="+mn-cs"/>
              </a:rPr>
              <a:t>ẩn</a:t>
            </a:r>
            <a:r>
              <a:rPr lang="en-US" sz="2400" b="0" i="0" kern="1200" dirty="0">
                <a:solidFill>
                  <a:schemeClr val="tx1"/>
                </a:solidFill>
                <a:effectLst/>
                <a:latin typeface="Calibri Light"/>
                <a:ea typeface="+mn-ea"/>
                <a:cs typeface="+mn-cs"/>
              </a:rPr>
              <a:t> con </a:t>
            </a:r>
            <a:r>
              <a:rPr lang="en-US" sz="2400" b="0" i="0" kern="1200" dirty="0" err="1">
                <a:solidFill>
                  <a:schemeClr val="tx1"/>
                </a:solidFill>
                <a:effectLst/>
                <a:latin typeface="Calibri Light"/>
                <a:ea typeface="+mn-ea"/>
                <a:cs typeface="+mn-cs"/>
              </a:rPr>
              <a:t>trỏ</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chuột</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thật</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thay</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thế</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bằng</a:t>
            </a:r>
            <a:r>
              <a:rPr lang="en-US" sz="2400" b="0" i="0" kern="1200" dirty="0">
                <a:solidFill>
                  <a:schemeClr val="tx1"/>
                </a:solidFill>
                <a:effectLst/>
                <a:latin typeface="Calibri Light"/>
                <a:ea typeface="+mn-ea"/>
                <a:cs typeface="+mn-cs"/>
              </a:rPr>
              <a:t> con </a:t>
            </a:r>
            <a:r>
              <a:rPr lang="en-US" sz="2400" b="0" i="0" kern="1200" dirty="0" err="1">
                <a:solidFill>
                  <a:schemeClr val="tx1"/>
                </a:solidFill>
                <a:effectLst/>
                <a:latin typeface="Calibri Light"/>
                <a:ea typeface="+mn-ea"/>
                <a:cs typeface="+mn-cs"/>
              </a:rPr>
              <a:t>trỏ</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chuột</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giả</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bằng</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cách</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sử</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dụng</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thuộc</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tính</a:t>
            </a:r>
            <a:r>
              <a:rPr lang="en-US" sz="2400" b="0" i="0" kern="1200" dirty="0">
                <a:solidFill>
                  <a:schemeClr val="tx1"/>
                </a:solidFill>
                <a:effectLst/>
                <a:latin typeface="Calibri Light"/>
                <a:ea typeface="+mn-ea"/>
                <a:cs typeface="+mn-cs"/>
              </a:rPr>
              <a:t> CSS </a:t>
            </a:r>
            <a:r>
              <a:rPr lang="en-US" sz="2400" b="0" i="1" kern="1200" dirty="0">
                <a:solidFill>
                  <a:schemeClr val="tx1"/>
                </a:solidFill>
                <a:effectLst/>
                <a:latin typeface="Calibri Light"/>
                <a:ea typeface="+mn-ea"/>
                <a:cs typeface="+mn-cs"/>
              </a:rPr>
              <a:t>cursor: none </a:t>
            </a:r>
            <a:r>
              <a:rPr lang="en-US" sz="2400" b="0" i="0" kern="1200" dirty="0" err="1">
                <a:solidFill>
                  <a:schemeClr val="tx1"/>
                </a:solidFill>
                <a:effectLst/>
                <a:latin typeface="Calibri Light"/>
                <a:ea typeface="+mn-ea"/>
                <a:cs typeface="+mn-cs"/>
              </a:rPr>
              <a:t>và</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sử</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dụng</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javascript</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để</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mô</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phỏng</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sự</a:t>
            </a:r>
            <a:r>
              <a:rPr lang="en-US" sz="2400" b="0" i="0" kern="1200" dirty="0">
                <a:solidFill>
                  <a:schemeClr val="tx1"/>
                </a:solidFill>
                <a:effectLst/>
                <a:latin typeface="Calibri Light"/>
                <a:ea typeface="+mn-ea"/>
                <a:cs typeface="+mn-cs"/>
              </a:rPr>
              <a:t> di </a:t>
            </a:r>
            <a:r>
              <a:rPr lang="en-US" sz="2400" b="0" i="0" kern="1200" dirty="0" err="1">
                <a:solidFill>
                  <a:schemeClr val="tx1"/>
                </a:solidFill>
                <a:effectLst/>
                <a:latin typeface="Calibri Light"/>
                <a:ea typeface="+mn-ea"/>
                <a:cs typeface="+mn-cs"/>
              </a:rPr>
              <a:t>chuyển</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của</a:t>
            </a:r>
            <a:r>
              <a:rPr lang="en-US" sz="2400" b="0" i="0" kern="1200" dirty="0">
                <a:solidFill>
                  <a:schemeClr val="tx1"/>
                </a:solidFill>
                <a:effectLst/>
                <a:latin typeface="Calibri Light"/>
                <a:ea typeface="+mn-ea"/>
                <a:cs typeface="+mn-cs"/>
              </a:rPr>
              <a:t> con </a:t>
            </a:r>
            <a:r>
              <a:rPr lang="en-US" sz="2400" b="0" i="0" kern="1200" dirty="0" err="1">
                <a:solidFill>
                  <a:schemeClr val="tx1"/>
                </a:solidFill>
                <a:effectLst/>
                <a:latin typeface="Calibri Light"/>
                <a:ea typeface="+mn-ea"/>
                <a:cs typeface="+mn-cs"/>
              </a:rPr>
              <a:t>trỏ</a:t>
            </a:r>
            <a:r>
              <a:rPr lang="en-US" sz="2400" b="0" i="0" kern="1200" dirty="0">
                <a:solidFill>
                  <a:schemeClr val="tx1"/>
                </a:solidFill>
                <a:effectLst/>
                <a:latin typeface="Calibri Light"/>
                <a:ea typeface="+mn-ea"/>
                <a:cs typeface="+mn-cs"/>
              </a:rPr>
              <a:t> </a:t>
            </a:r>
            <a:r>
              <a:rPr lang="en-US" sz="2400" b="0" i="0" kern="1200" dirty="0" err="1">
                <a:solidFill>
                  <a:schemeClr val="tx1"/>
                </a:solidFill>
                <a:effectLst/>
                <a:latin typeface="Calibri Light"/>
                <a:ea typeface="+mn-ea"/>
                <a:cs typeface="+mn-cs"/>
              </a:rPr>
              <a:t>thật</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713698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a:t>
            </a:r>
            <a:r>
              <a:rPr lang="en-US" dirty="0" err="1"/>
              <a:t>mềm</a:t>
            </a:r>
            <a:r>
              <a:rPr lang="en-US" dirty="0"/>
              <a:t> plugin,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Còn</a:t>
            </a:r>
            <a:r>
              <a:rPr lang="en-US" sz="2400" kern="1200" dirty="0">
                <a:solidFill>
                  <a:schemeClr val="tx1"/>
                </a:solidFill>
                <a:effectLst/>
                <a:latin typeface="Calibri Light"/>
                <a:ea typeface="+mn-ea"/>
                <a:cs typeface="+mn-cs"/>
              </a:rPr>
              <a:t> ở Flash, </a:t>
            </a:r>
            <a:r>
              <a:rPr lang="en-US" sz="2400" kern="1200" dirty="0" err="1">
                <a:solidFill>
                  <a:schemeClr val="tx1"/>
                </a:solidFill>
                <a:effectLst/>
                <a:latin typeface="Calibri Light"/>
                <a:ea typeface="+mn-ea"/>
                <a:cs typeface="+mn-cs"/>
              </a:rPr>
              <a:t>nạn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nhân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sẽ</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được</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thu</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hút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vào</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nút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cho</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phép</a:t>
            </a:r>
            <a:r>
              <a:rPr lang="en-US" sz="2400" kern="1200" dirty="0">
                <a:solidFill>
                  <a:schemeClr val="tx1"/>
                </a:solidFill>
                <a:effectLst/>
                <a:latin typeface="Calibri Light"/>
                <a:ea typeface="+mn-ea"/>
                <a:cs typeface="+mn-cs"/>
              </a:rPr>
              <a:t> – allow” trên </a:t>
            </a:r>
            <a:br>
              <a:rPr lang="en-US" sz="2400" kern="1200" dirty="0">
                <a:solidFill>
                  <a:schemeClr val="tx1"/>
                </a:solidFill>
                <a:effectLst/>
                <a:latin typeface="Calibri Light"/>
                <a:ea typeface="+mn-ea"/>
                <a:cs typeface="+mn-cs"/>
              </a:rPr>
            </a:br>
            <a:r>
              <a:rPr lang="en-US" sz="2400" kern="1200" dirty="0" err="1">
                <a:solidFill>
                  <a:schemeClr val="tx1"/>
                </a:solidFill>
                <a:effectLst/>
                <a:latin typeface="Calibri Light"/>
                <a:ea typeface="+mn-ea"/>
                <a:cs typeface="+mn-cs"/>
              </a:rPr>
              <a:t>một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cửa</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sổ</a:t>
            </a:r>
            <a:r>
              <a:rPr lang="en-US" sz="2400" kern="1200" dirty="0">
                <a:solidFill>
                  <a:schemeClr val="tx1"/>
                </a:solidFill>
                <a:effectLst/>
                <a:latin typeface="Calibri Light"/>
                <a:ea typeface="+mn-ea"/>
                <a:cs typeface="+mn-cs"/>
              </a:rPr>
              <a:t> “Flash Player Setting Manager” </a:t>
            </a:r>
            <a:r>
              <a:rPr lang="en-US" sz="2400" kern="1200" dirty="0" err="1">
                <a:solidFill>
                  <a:schemeClr val="tx1"/>
                </a:solidFill>
                <a:effectLst/>
                <a:latin typeface="Calibri Light"/>
                <a:ea typeface="+mn-ea"/>
                <a:cs typeface="+mn-cs"/>
              </a:rPr>
              <a:t>vô</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hình</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bởi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các</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nút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được</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hiển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thị</a:t>
            </a:r>
            <a:r>
              <a:rPr lang="en-US" sz="2400" kern="1200" dirty="0">
                <a:solidFill>
                  <a:schemeClr val="tx1"/>
                </a:solidFill>
                <a:effectLst/>
                <a:latin typeface="Calibri Light"/>
                <a:ea typeface="+mn-ea"/>
                <a:cs typeface="+mn-cs"/>
              </a:rPr>
              <a:t> </a:t>
            </a:r>
            <a:br>
              <a:rPr lang="en-US" sz="2400" kern="1200" dirty="0">
                <a:solidFill>
                  <a:schemeClr val="tx1"/>
                </a:solidFill>
                <a:effectLst/>
                <a:latin typeface="Calibri Light"/>
                <a:ea typeface="+mn-ea"/>
                <a:cs typeface="+mn-cs"/>
              </a:rPr>
            </a:br>
            <a:r>
              <a:rPr lang="en-US" sz="2400" kern="1200" dirty="0" err="1">
                <a:solidFill>
                  <a:schemeClr val="tx1"/>
                </a:solidFill>
                <a:effectLst/>
                <a:latin typeface="Calibri Light"/>
                <a:ea typeface="+mn-ea"/>
                <a:cs typeface="+mn-cs"/>
              </a:rPr>
              <a:t>trong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bối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cảnh</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khác</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Trong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trường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hợp</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này</a:t>
            </a:r>
            <a:r>
              <a:rPr lang="en-US" sz="2400" kern="1200" dirty="0">
                <a:solidFill>
                  <a:schemeClr val="tx1"/>
                </a:solidFill>
                <a:effectLst/>
                <a:latin typeface="Calibri Light"/>
                <a:ea typeface="+mn-ea"/>
                <a:cs typeface="+mn-cs"/>
              </a:rPr>
              <a:t>, Clickjacking </a:t>
            </a:r>
            <a:r>
              <a:rPr lang="en-US" sz="2400" kern="1200" dirty="0" err="1">
                <a:solidFill>
                  <a:schemeClr val="tx1"/>
                </a:solidFill>
                <a:effectLst/>
                <a:latin typeface="Calibri Light"/>
                <a:ea typeface="+mn-ea"/>
                <a:cs typeface="+mn-cs"/>
              </a:rPr>
              <a:t>có</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thể</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truy</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cập</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vào</a:t>
            </a:r>
            <a:r>
              <a:rPr lang="en-US" sz="2400" kern="1200" dirty="0">
                <a:solidFill>
                  <a:schemeClr val="tx1"/>
                </a:solidFill>
                <a:effectLst/>
                <a:latin typeface="Calibri Light"/>
                <a:ea typeface="+mn-ea"/>
                <a:cs typeface="+mn-cs"/>
              </a:rPr>
              <a:t> </a:t>
            </a:r>
            <a:br>
              <a:rPr lang="en-US" sz="2400" kern="1200" dirty="0">
                <a:solidFill>
                  <a:schemeClr val="tx1"/>
                </a:solidFill>
                <a:effectLst/>
                <a:latin typeface="Calibri Light"/>
                <a:ea typeface="+mn-ea"/>
                <a:cs typeface="+mn-cs"/>
              </a:rPr>
            </a:br>
            <a:r>
              <a:rPr lang="en-US" sz="2400" kern="1200" dirty="0" err="1">
                <a:solidFill>
                  <a:schemeClr val="tx1"/>
                </a:solidFill>
                <a:effectLst/>
                <a:latin typeface="Calibri Light"/>
                <a:ea typeface="+mn-ea"/>
                <a:cs typeface="+mn-cs"/>
              </a:rPr>
              <a:t>trang</a:t>
            </a:r>
            <a:r>
              <a:rPr lang="en-US" sz="2400" kern="1200" dirty="0">
                <a:solidFill>
                  <a:schemeClr val="tx1"/>
                </a:solidFill>
                <a:effectLst/>
                <a:latin typeface="Calibri Light"/>
                <a:ea typeface="+mn-ea"/>
                <a:cs typeface="+mn-cs"/>
              </a:rPr>
              <a:t> web </a:t>
            </a:r>
            <a:r>
              <a:rPr lang="en-US" sz="2400" kern="1200" dirty="0" err="1">
                <a:solidFill>
                  <a:schemeClr val="tx1"/>
                </a:solidFill>
                <a:effectLst/>
                <a:latin typeface="Calibri Light"/>
                <a:ea typeface="+mn-ea"/>
                <a:cs typeface="+mn-cs"/>
              </a:rPr>
              <a:t>của</a:t>
            </a:r>
            <a:r>
              <a:rPr lang="en-US" sz="2400" kern="1200" dirty="0">
                <a:solidFill>
                  <a:schemeClr val="tx1"/>
                </a:solidFill>
                <a:effectLst/>
                <a:latin typeface="Calibri Light"/>
                <a:ea typeface="+mn-ea"/>
                <a:cs typeface="+mn-cs"/>
              </a:rPr>
              <a:t> Adobe </a:t>
            </a:r>
            <a:r>
              <a:rPr lang="en-US" sz="2400" kern="1200" dirty="0" err="1">
                <a:solidFill>
                  <a:schemeClr val="tx1"/>
                </a:solidFill>
                <a:effectLst/>
                <a:latin typeface="Calibri Light"/>
                <a:ea typeface="+mn-ea"/>
                <a:cs typeface="+mn-cs"/>
              </a:rPr>
              <a:t>để</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kích</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hoạt</a:t>
            </a:r>
            <a:r>
              <a:rPr lang="en-US" sz="2400" kern="1200" dirty="0">
                <a:solidFill>
                  <a:schemeClr val="tx1"/>
                </a:solidFill>
                <a:effectLst/>
                <a:latin typeface="Calibri Light"/>
                <a:ea typeface="+mn-ea"/>
                <a:cs typeface="+mn-cs"/>
              </a:rPr>
              <a:t> camera </a:t>
            </a:r>
            <a:r>
              <a:rPr lang="en-US" sz="2400" kern="1200" dirty="0" err="1">
                <a:solidFill>
                  <a:schemeClr val="tx1"/>
                </a:solidFill>
                <a:effectLst/>
                <a:latin typeface="Calibri Light"/>
                <a:ea typeface="+mn-ea"/>
                <a:cs typeface="+mn-cs"/>
              </a:rPr>
              <a:t>hoặc</a:t>
            </a:r>
            <a:r>
              <a:rPr lang="en-US" sz="2400" kern="1200" dirty="0">
                <a:solidFill>
                  <a:schemeClr val="tx1"/>
                </a:solidFill>
                <a:effectLst/>
                <a:latin typeface="Calibri Light"/>
                <a:ea typeface="+mn-ea"/>
                <a:cs typeface="+mn-cs"/>
              </a:rPr>
              <a:t> microphone.</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194101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1989577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err="1">
                <a:solidFill>
                  <a:schemeClr val="tx1"/>
                </a:solidFill>
                <a:effectLst/>
                <a:latin typeface="Calibri Light"/>
                <a:ea typeface="+mn-ea"/>
                <a:cs typeface="+mn-cs"/>
              </a:rPr>
              <a:t>Năm</a:t>
            </a:r>
            <a:r>
              <a:rPr lang="en-US" sz="2400" kern="1200" dirty="0">
                <a:solidFill>
                  <a:schemeClr val="tx1"/>
                </a:solidFill>
                <a:effectLst/>
                <a:latin typeface="Calibri Light"/>
                <a:ea typeface="+mn-ea"/>
                <a:cs typeface="+mn-cs"/>
              </a:rPr>
              <a:t> 2008 Robert Hansen </a:t>
            </a:r>
            <a:r>
              <a:rPr lang="en-US" sz="2400" kern="1200" dirty="0" err="1">
                <a:solidFill>
                  <a:schemeClr val="tx1"/>
                </a:solidFill>
                <a:effectLst/>
                <a:latin typeface="Calibri Light"/>
                <a:ea typeface="+mn-ea"/>
                <a:cs typeface="+mn-cs"/>
              </a:rPr>
              <a:t>và</a:t>
            </a:r>
            <a:r>
              <a:rPr lang="en-US" sz="2400" kern="1200" dirty="0">
                <a:solidFill>
                  <a:schemeClr val="tx1"/>
                </a:solidFill>
                <a:effectLst/>
                <a:latin typeface="Calibri Light"/>
                <a:ea typeface="+mn-ea"/>
                <a:cs typeface="+mn-cs"/>
              </a:rPr>
              <a:t> Jeremiah Grossman </a:t>
            </a:r>
            <a:r>
              <a:rPr lang="en-US" sz="2400" kern="1200" dirty="0" err="1">
                <a:solidFill>
                  <a:schemeClr val="tx1"/>
                </a:solidFill>
                <a:effectLst/>
                <a:latin typeface="Calibri Light"/>
                <a:ea typeface="+mn-ea"/>
                <a:cs typeface="+mn-cs"/>
              </a:rPr>
              <a:t>khám</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phá</a:t>
            </a:r>
            <a:r>
              <a:rPr lang="en-US" sz="2400" kern="1200" dirty="0">
                <a:solidFill>
                  <a:schemeClr val="tx1"/>
                </a:solidFill>
                <a:effectLst/>
                <a:latin typeface="Calibri Light"/>
                <a:ea typeface="+mn-ea"/>
                <a:cs typeface="+mn-cs"/>
              </a:rPr>
              <a:t> ra </a:t>
            </a:r>
            <a:r>
              <a:rPr lang="en-US" sz="2400" kern="1200" dirty="0" err="1">
                <a:solidFill>
                  <a:schemeClr val="tx1"/>
                </a:solidFill>
                <a:effectLst/>
                <a:latin typeface="Calibri Light"/>
                <a:ea typeface="+mn-ea"/>
                <a:cs typeface="+mn-cs"/>
              </a:rPr>
              <a:t>hàng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loạt</a:t>
            </a:r>
            <a:r>
              <a:rPr lang="en-US" sz="2400" kern="1200" dirty="0">
                <a:solidFill>
                  <a:schemeClr val="tx1"/>
                </a:solidFill>
                <a:effectLst/>
                <a:latin typeface="Calibri Light"/>
                <a:ea typeface="+mn-ea"/>
                <a:cs typeface="+mn-cs"/>
              </a:rPr>
              <a:t> </a:t>
            </a:r>
            <a:br>
              <a:rPr lang="en-US" sz="2400" kern="1200" dirty="0">
                <a:solidFill>
                  <a:schemeClr val="tx1"/>
                </a:solidFill>
                <a:effectLst/>
                <a:latin typeface="Calibri Light"/>
                <a:ea typeface="+mn-ea"/>
                <a:cs typeface="+mn-cs"/>
              </a:rPr>
            </a:br>
            <a:r>
              <a:rPr lang="en-US" sz="2400" kern="1200" dirty="0" err="1">
                <a:solidFill>
                  <a:schemeClr val="tx1"/>
                </a:solidFill>
                <a:effectLst/>
                <a:latin typeface="Calibri Light"/>
                <a:ea typeface="+mn-ea"/>
                <a:cs typeface="+mn-cs"/>
              </a:rPr>
              <a:t>lỗi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mới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trong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cơ</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sở</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hạ</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tầng</a:t>
            </a:r>
            <a:r>
              <a:rPr lang="en-US" sz="2400" kern="1200" dirty="0">
                <a:solidFill>
                  <a:schemeClr val="tx1"/>
                </a:solidFill>
                <a:effectLst/>
                <a:latin typeface="Calibri Light"/>
                <a:ea typeface="+mn-ea"/>
                <a:cs typeface="+mn-cs"/>
              </a:rPr>
              <a:t> internet </a:t>
            </a:r>
            <a:r>
              <a:rPr lang="en-US" sz="2400" kern="1200" dirty="0" err="1">
                <a:solidFill>
                  <a:schemeClr val="tx1"/>
                </a:solidFill>
                <a:effectLst/>
                <a:latin typeface="Calibri Light"/>
                <a:ea typeface="+mn-ea"/>
                <a:cs typeface="+mn-cs"/>
              </a:rPr>
              <a:t>nhu</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trình</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duyệt</a:t>
            </a:r>
            <a:r>
              <a:rPr lang="en-US" sz="2400" kern="1200" dirty="0">
                <a:solidFill>
                  <a:schemeClr val="tx1"/>
                </a:solidFill>
                <a:effectLst/>
                <a:latin typeface="Calibri Light"/>
                <a:ea typeface="+mn-ea"/>
                <a:cs typeface="+mn-cs"/>
              </a:rPr>
              <a:t>, website </a:t>
            </a:r>
            <a:r>
              <a:rPr lang="en-US" sz="2400" kern="1200" dirty="0" err="1">
                <a:solidFill>
                  <a:schemeClr val="tx1"/>
                </a:solidFill>
                <a:effectLst/>
                <a:latin typeface="Calibri Light"/>
                <a:ea typeface="+mn-ea"/>
                <a:cs typeface="+mn-cs"/>
              </a:rPr>
              <a:t>và</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những</a:t>
            </a:r>
            <a:r>
              <a:rPr lang="en-US" sz="2400" kern="1200" dirty="0">
                <a:solidFill>
                  <a:schemeClr val="tx1"/>
                </a:solidFill>
                <a:effectLst/>
                <a:latin typeface="Calibri Light"/>
                <a:ea typeface="+mn-ea"/>
                <a:cs typeface="+mn-cs"/>
              </a:rPr>
              <a:t> plug-in </a:t>
            </a:r>
            <a:br>
              <a:rPr lang="en-US" sz="2400" kern="1200" dirty="0">
                <a:solidFill>
                  <a:schemeClr val="tx1"/>
                </a:solidFill>
                <a:effectLst/>
                <a:latin typeface="Calibri Light"/>
                <a:ea typeface="+mn-ea"/>
                <a:cs typeface="+mn-cs"/>
              </a:rPr>
            </a:br>
            <a:r>
              <a:rPr lang="en-US" sz="2400" kern="1200" dirty="0" err="1">
                <a:solidFill>
                  <a:schemeClr val="tx1"/>
                </a:solidFill>
                <a:effectLst/>
                <a:latin typeface="Calibri Light"/>
                <a:ea typeface="+mn-ea"/>
                <a:cs typeface="+mn-cs"/>
              </a:rPr>
              <a:t>phổ</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biến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dẫn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tới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hàng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tá</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nguy</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cơ</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bảo</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mật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ảnh</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hưởng</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dến</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mọi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người</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dùng</a:t>
            </a:r>
            <a:r>
              <a:rPr lang="en-US" sz="2400" kern="1200" dirty="0">
                <a:solidFill>
                  <a:schemeClr val="tx1"/>
                </a:solidFill>
                <a:effectLst/>
                <a:latin typeface="Calibri Light"/>
                <a:ea typeface="+mn-ea"/>
                <a:cs typeface="+mn-cs"/>
              </a:rPr>
              <a:t> web, </a:t>
            </a:r>
            <a:br>
              <a:rPr lang="en-US" sz="2400" kern="1200" dirty="0">
                <a:solidFill>
                  <a:schemeClr val="tx1"/>
                </a:solidFill>
                <a:effectLst/>
                <a:latin typeface="Calibri Light"/>
                <a:ea typeface="+mn-ea"/>
                <a:cs typeface="+mn-cs"/>
              </a:rPr>
            </a:br>
            <a:r>
              <a:rPr lang="en-US" sz="2400" kern="1200" dirty="0" err="1">
                <a:solidFill>
                  <a:schemeClr val="tx1"/>
                </a:solidFill>
                <a:effectLst/>
                <a:latin typeface="Calibri Light"/>
                <a:ea typeface="+mn-ea"/>
                <a:cs typeface="+mn-cs"/>
              </a:rPr>
              <a:t>một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thuật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ngữ</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bảo</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mật</a:t>
            </a:r>
            <a:r>
              <a:rPr lang="en-US" sz="2400" kern="1200" dirty="0">
                <a:solidFill>
                  <a:schemeClr val="tx1"/>
                </a:solidFill>
                <a:effectLst/>
                <a:latin typeface="Calibri Light"/>
                <a:ea typeface="+mn-ea"/>
                <a:cs typeface="+mn-cs"/>
              </a:rPr>
              <a:t> </a:t>
            </a:r>
            <a:r>
              <a:rPr lang="en-US" sz="2400" kern="1200" dirty="0" err="1">
                <a:solidFill>
                  <a:schemeClr val="tx1"/>
                </a:solidFill>
                <a:effectLst/>
                <a:latin typeface="Calibri Light"/>
                <a:ea typeface="+mn-ea"/>
                <a:cs typeface="+mn-cs"/>
              </a:rPr>
              <a:t>mới</a:t>
            </a:r>
            <a:r>
              <a:rPr lang="en-US" sz="2400" kern="1200" dirty="0">
                <a:solidFill>
                  <a:schemeClr val="tx1"/>
                </a:solidFill>
                <a:effectLst/>
                <a:latin typeface="Calibri Light"/>
                <a:ea typeface="+mn-ea"/>
                <a:cs typeface="+mn-cs"/>
              </a:rPr>
              <a:t> ra </a:t>
            </a:r>
            <a:r>
              <a:rPr lang="en-US" sz="2400" kern="1200" dirty="0" err="1">
                <a:solidFill>
                  <a:schemeClr val="tx1"/>
                </a:solidFill>
                <a:effectLst/>
                <a:latin typeface="Calibri Light"/>
                <a:ea typeface="+mn-ea"/>
                <a:cs typeface="+mn-cs"/>
              </a:rPr>
              <a:t>đời</a:t>
            </a:r>
            <a:r>
              <a:rPr lang="en-US" sz="2400" kern="1200" dirty="0">
                <a:solidFill>
                  <a:schemeClr val="tx1"/>
                </a:solidFill>
                <a:effectLst/>
                <a:latin typeface="Calibri Light"/>
                <a:ea typeface="+mn-ea"/>
                <a:cs typeface="+mn-cs"/>
              </a:rPr>
              <a:t>: Clickjacking.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64470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i="0" kern="1200" dirty="0">
                <a:solidFill>
                  <a:schemeClr val="tx1"/>
                </a:solidFill>
                <a:effectLst/>
                <a:latin typeface="Calibri Light"/>
                <a:ea typeface="+mn-ea"/>
                <a:cs typeface="+mn-cs"/>
              </a:rPr>
              <a:t>Dù rằng tấn công trên đây đã mang lại hiệu quả ấn tượng (lấy được shell), nhưng kỹ thuật Clickjacking được sử dụng trong đó là quá đơn giản. Có những kỹ thuật Clickjacking phức tạp hơn nhiều, giúp mở rộng khả năng mà kẻ tấn công có thể đạt được, ví dụ như:</a:t>
            </a:r>
            <a:br>
              <a:rPr lang="vi-VN" dirty="0"/>
            </a:br>
            <a:r>
              <a:rPr lang="vi-VN" sz="2400" b="0" i="0" kern="1200" dirty="0">
                <a:solidFill>
                  <a:schemeClr val="tx1"/>
                </a:solidFill>
                <a:effectLst/>
                <a:latin typeface="Calibri Light"/>
                <a:ea typeface="+mn-ea"/>
                <a:cs typeface="+mn-cs"/>
              </a:rPr>
              <a:t>- Có thể khiến người dùng không chỉ đơn giản là nhấn chuột, mà còn thực hiện kéo - thả các đối tượng. Ví dụ, dịch chuyển một đoạn text vào form. Hoặc có thể dịch chuyển text ra khỏi iframe, qua đó kẻ tấn công đạt được khả năng thu được các dữ liệu hữu ích (như thông tin ẩn trên các mạng xã hội chẳng hạn).</a:t>
            </a:r>
            <a:br>
              <a:rPr lang="vi-VN" dirty="0"/>
            </a:br>
            <a:r>
              <a:rPr lang="vi-VN" sz="2400" b="0" i="0" kern="1200" dirty="0">
                <a:solidFill>
                  <a:schemeClr val="tx1"/>
                </a:solidFill>
                <a:effectLst/>
                <a:latin typeface="Calibri Light"/>
                <a:ea typeface="+mn-ea"/>
                <a:cs typeface="+mn-cs"/>
              </a:rPr>
              <a:t>- Khiến người dùng nhập dữ liệu (mật khẩu) vào form.</a:t>
            </a:r>
            <a:br>
              <a:rPr lang="vi-VN" dirty="0"/>
            </a:br>
            <a:r>
              <a:rPr lang="vi-VN" sz="2400" b="0" i="0" kern="1200" dirty="0">
                <a:solidFill>
                  <a:schemeClr val="tx1"/>
                </a:solidFill>
                <a:effectLst/>
                <a:latin typeface="Calibri Light"/>
                <a:ea typeface="+mn-ea"/>
                <a:cs typeface="+mn-cs"/>
              </a:rPr>
              <a:t>- Có thể điều khiển vùng hiển thị trong iframe thông qua anchor để định vị thuận tiện hơn.</a:t>
            </a:r>
            <a:br>
              <a:rPr lang="vi-VN" dirty="0"/>
            </a:br>
            <a:r>
              <a:rPr lang="vi-VN" sz="2400" b="0" i="0" kern="1200" dirty="0">
                <a:solidFill>
                  <a:schemeClr val="tx1"/>
                </a:solidFill>
                <a:effectLst/>
                <a:latin typeface="Calibri Light"/>
                <a:ea typeface="+mn-ea"/>
                <a:cs typeface="+mn-cs"/>
              </a:rPr>
              <a:t>- Có thể thiết kế một iframe ẩn dõi theo sự di chuyển của con trỏ chuột để “cướp lấy” sự kiện nhấn chuột, không cần biết người dùng đã nhấn chuột ở vị trí nào. Và như thế, không phải quan tâm đến vấn đề định vị nữa.</a:t>
            </a:r>
            <a:br>
              <a:rPr lang="vi-VN" dirty="0"/>
            </a:br>
            <a:r>
              <a:rPr lang="vi-VN" sz="2400" b="0" i="0" kern="1200" dirty="0">
                <a:solidFill>
                  <a:schemeClr val="tx1"/>
                </a:solidFill>
                <a:effectLst/>
                <a:latin typeface="Calibri Light"/>
                <a:ea typeface="+mn-ea"/>
                <a:cs typeface="+mn-cs"/>
              </a:rPr>
              <a:t>- Có thể thiết kế để người dùng thực hiện nhiều cú nhấn chuột ở các vị trí nhất định. Cách đây không lâu, bằng cách này, hacker đã tấn công lên Flash Player và giành được quyền truy cập tới webcam và microphone trên máy tính của người dùng.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420792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i="0" kern="1200" dirty="0">
                <a:solidFill>
                  <a:schemeClr val="tx1"/>
                </a:solidFill>
                <a:effectLst/>
                <a:latin typeface="Calibri Light"/>
                <a:ea typeface="+mn-ea"/>
                <a:cs typeface="+mn-cs"/>
              </a:rPr>
              <a:t>Dù rằng tấn công trên đây đã mang lại hiệu quả ấn tượng (lấy được shell), nhưng kỹ thuật Clickjacking được sử dụng trong đó là quá đơn giản. Có những kỹ thuật Clickjacking phức tạp hơn nhiều, giúp mở rộng khả năng mà kẻ tấn công có thể đạt được, ví dụ như:</a:t>
            </a:r>
            <a:br>
              <a:rPr lang="vi-VN" dirty="0"/>
            </a:br>
            <a:r>
              <a:rPr lang="vi-VN" sz="2400" b="0" i="0" kern="1200" dirty="0">
                <a:solidFill>
                  <a:schemeClr val="tx1"/>
                </a:solidFill>
                <a:effectLst/>
                <a:latin typeface="Calibri Light"/>
                <a:ea typeface="+mn-ea"/>
                <a:cs typeface="+mn-cs"/>
              </a:rPr>
              <a:t>- Có thể khiến người dùng không chỉ đơn giản là nhấn chuột, mà còn thực hiện kéo - thả các đối tượng. Ví dụ, dịch chuyển một đoạn text vào form. Hoặc có thể dịch chuyển text ra khỏi iframe, qua đó kẻ tấn công đạt được khả năng thu được các dữ liệu hữu ích (như thông tin ẩn trên các mạng xã hội chẳng hạn).</a:t>
            </a:r>
            <a:br>
              <a:rPr lang="vi-VN" dirty="0"/>
            </a:br>
            <a:r>
              <a:rPr lang="vi-VN" sz="2400" b="0" i="0" kern="1200" dirty="0">
                <a:solidFill>
                  <a:schemeClr val="tx1"/>
                </a:solidFill>
                <a:effectLst/>
                <a:latin typeface="Calibri Light"/>
                <a:ea typeface="+mn-ea"/>
                <a:cs typeface="+mn-cs"/>
              </a:rPr>
              <a:t>- Khiến người dùng nhập dữ liệu (mật khẩu) vào form.</a:t>
            </a:r>
            <a:br>
              <a:rPr lang="vi-VN" dirty="0"/>
            </a:br>
            <a:r>
              <a:rPr lang="vi-VN" sz="2400" b="0" i="0" kern="1200" dirty="0">
                <a:solidFill>
                  <a:schemeClr val="tx1"/>
                </a:solidFill>
                <a:effectLst/>
                <a:latin typeface="Calibri Light"/>
                <a:ea typeface="+mn-ea"/>
                <a:cs typeface="+mn-cs"/>
              </a:rPr>
              <a:t>- Có thể điều khiển vùng hiển thị trong iframe thông qua anchor để định vị thuận tiện hơn.</a:t>
            </a:r>
            <a:br>
              <a:rPr lang="vi-VN" dirty="0"/>
            </a:br>
            <a:r>
              <a:rPr lang="vi-VN" sz="2400" b="0" i="0" kern="1200" dirty="0">
                <a:solidFill>
                  <a:schemeClr val="tx1"/>
                </a:solidFill>
                <a:effectLst/>
                <a:latin typeface="Calibri Light"/>
                <a:ea typeface="+mn-ea"/>
                <a:cs typeface="+mn-cs"/>
              </a:rPr>
              <a:t>- Có thể thiết kế một iframe ẩn dõi theo sự di chuyển của con trỏ chuột để “cướp lấy” sự kiện nhấn chuột, không cần biết người dùng đã nhấn chuột ở vị trí nào. Và như thế, không phải quan tâm đến vấn đề định vị nữa.</a:t>
            </a:r>
            <a:br>
              <a:rPr lang="vi-VN" dirty="0"/>
            </a:br>
            <a:r>
              <a:rPr lang="vi-VN" sz="2400" b="0" i="0" kern="1200" dirty="0">
                <a:solidFill>
                  <a:schemeClr val="tx1"/>
                </a:solidFill>
                <a:effectLst/>
                <a:latin typeface="Calibri Light"/>
                <a:ea typeface="+mn-ea"/>
                <a:cs typeface="+mn-cs"/>
              </a:rPr>
              <a:t>- Có thể thiết kế để người dùng thực hiện nhiều cú nhấn chuột ở các vị trí nhất định. Cách đây không lâu, bằng cách này, hacker đã tấn công lên Flash Player và giành được quyền truy cập tới webcam và microphone trên máy tính của người dùng.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4207928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i="0" kern="1200" dirty="0">
                <a:solidFill>
                  <a:schemeClr val="tx1"/>
                </a:solidFill>
                <a:effectLst/>
                <a:latin typeface="Calibri Light"/>
                <a:ea typeface="+mn-ea"/>
                <a:cs typeface="+mn-cs"/>
              </a:rPr>
              <a:t>Dù rằng tấn công trên đây đã mang lại hiệu quả ấn tượng (lấy được shell), nhưng kỹ thuật Clickjacking được sử dụng trong đó là quá đơn giản. Có những kỹ thuật Clickjacking phức tạp hơn nhiều, giúp mở rộng khả năng mà kẻ tấn công có thể đạt được, ví dụ như:</a:t>
            </a:r>
            <a:br>
              <a:rPr lang="vi-VN" dirty="0"/>
            </a:br>
            <a:r>
              <a:rPr lang="vi-VN" sz="2400" b="0" i="0" kern="1200" dirty="0">
                <a:solidFill>
                  <a:schemeClr val="tx1"/>
                </a:solidFill>
                <a:effectLst/>
                <a:latin typeface="Calibri Light"/>
                <a:ea typeface="+mn-ea"/>
                <a:cs typeface="+mn-cs"/>
              </a:rPr>
              <a:t>- Có thể khiến người dùng không chỉ đơn giản là nhấn chuột, mà còn thực hiện kéo - thả các đối tượng. Ví dụ, dịch chuyển một đoạn text vào form. Hoặc có thể dịch chuyển text ra khỏi iframe, qua đó kẻ tấn công đạt được khả năng thu được các dữ liệu hữu ích (như thông tin ẩn trên các mạng xã hội chẳng hạn).</a:t>
            </a:r>
            <a:br>
              <a:rPr lang="vi-VN" dirty="0"/>
            </a:br>
            <a:r>
              <a:rPr lang="vi-VN" sz="2400" b="0" i="0" kern="1200" dirty="0">
                <a:solidFill>
                  <a:schemeClr val="tx1"/>
                </a:solidFill>
                <a:effectLst/>
                <a:latin typeface="Calibri Light"/>
                <a:ea typeface="+mn-ea"/>
                <a:cs typeface="+mn-cs"/>
              </a:rPr>
              <a:t>- Khiến người dùng nhập dữ liệu (mật khẩu) vào form.</a:t>
            </a:r>
            <a:br>
              <a:rPr lang="vi-VN" dirty="0"/>
            </a:br>
            <a:r>
              <a:rPr lang="vi-VN" sz="2400" b="0" i="0" kern="1200" dirty="0">
                <a:solidFill>
                  <a:schemeClr val="tx1"/>
                </a:solidFill>
                <a:effectLst/>
                <a:latin typeface="Calibri Light"/>
                <a:ea typeface="+mn-ea"/>
                <a:cs typeface="+mn-cs"/>
              </a:rPr>
              <a:t>- Có thể điều khiển vùng hiển thị trong iframe thông qua anchor để định vị thuận tiện hơn.</a:t>
            </a:r>
            <a:br>
              <a:rPr lang="vi-VN" dirty="0"/>
            </a:br>
            <a:r>
              <a:rPr lang="vi-VN" sz="2400" b="0" i="0" kern="1200" dirty="0">
                <a:solidFill>
                  <a:schemeClr val="tx1"/>
                </a:solidFill>
                <a:effectLst/>
                <a:latin typeface="Calibri Light"/>
                <a:ea typeface="+mn-ea"/>
                <a:cs typeface="+mn-cs"/>
              </a:rPr>
              <a:t>- Có thể thiết kế một iframe ẩn dõi theo sự di chuyển của con trỏ chuột để “cướp lấy” sự kiện nhấn chuột, không cần biết người dùng đã nhấn chuột ở vị trí nào. Và như thế, không phải quan tâm đến vấn đề định vị nữa.</a:t>
            </a:r>
            <a:br>
              <a:rPr lang="vi-VN" dirty="0"/>
            </a:br>
            <a:r>
              <a:rPr lang="vi-VN" sz="2400" b="0" i="0" kern="1200" dirty="0">
                <a:solidFill>
                  <a:schemeClr val="tx1"/>
                </a:solidFill>
                <a:effectLst/>
                <a:latin typeface="Calibri Light"/>
                <a:ea typeface="+mn-ea"/>
                <a:cs typeface="+mn-cs"/>
              </a:rPr>
              <a:t>- Có thể thiết kế để người dùng thực hiện nhiều cú nhấn chuột ở các vị trí nhất định. Cách đây không lâu, bằng cách này, hacker đã tấn công lên Flash Player và giành được quyền truy cập tới webcam và microphone trên máy tính của người dùng.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4207928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i="0" kern="1200" dirty="0">
                <a:solidFill>
                  <a:schemeClr val="tx1"/>
                </a:solidFill>
                <a:effectLst/>
                <a:latin typeface="Calibri Light"/>
                <a:ea typeface="+mn-ea"/>
                <a:cs typeface="+mn-cs"/>
              </a:rPr>
              <a:t>Dù rằng tấn công trên đây đã mang lại hiệu quả ấn tượng (lấy được shell), nhưng kỹ thuật Clickjacking được sử dụng trong đó là quá đơn giản. Có những kỹ thuật Clickjacking phức tạp hơn nhiều, giúp mở rộng khả năng mà kẻ tấn công có thể đạt được, ví dụ như:</a:t>
            </a:r>
            <a:br>
              <a:rPr lang="vi-VN" dirty="0"/>
            </a:br>
            <a:r>
              <a:rPr lang="vi-VN" sz="2400" b="0" i="0" kern="1200" dirty="0">
                <a:solidFill>
                  <a:schemeClr val="tx1"/>
                </a:solidFill>
                <a:effectLst/>
                <a:latin typeface="Calibri Light"/>
                <a:ea typeface="+mn-ea"/>
                <a:cs typeface="+mn-cs"/>
              </a:rPr>
              <a:t>- Có thể khiến người dùng không chỉ đơn giản là nhấn chuột, mà còn thực hiện kéo - thả các đối tượng. Ví dụ, dịch chuyển một đoạn text vào form. Hoặc có thể dịch chuyển text ra khỏi iframe, qua đó kẻ tấn công đạt được khả năng thu được các dữ liệu hữu ích (như thông tin ẩn trên các mạng xã hội chẳng hạn).</a:t>
            </a:r>
            <a:br>
              <a:rPr lang="vi-VN" dirty="0"/>
            </a:br>
            <a:r>
              <a:rPr lang="vi-VN" sz="2400" b="0" i="0" kern="1200" dirty="0">
                <a:solidFill>
                  <a:schemeClr val="tx1"/>
                </a:solidFill>
                <a:effectLst/>
                <a:latin typeface="Calibri Light"/>
                <a:ea typeface="+mn-ea"/>
                <a:cs typeface="+mn-cs"/>
              </a:rPr>
              <a:t>- Khiến người dùng nhập dữ liệu (mật khẩu) vào form.</a:t>
            </a:r>
            <a:br>
              <a:rPr lang="vi-VN" dirty="0"/>
            </a:br>
            <a:r>
              <a:rPr lang="vi-VN" sz="2400" b="0" i="0" kern="1200" dirty="0">
                <a:solidFill>
                  <a:schemeClr val="tx1"/>
                </a:solidFill>
                <a:effectLst/>
                <a:latin typeface="Calibri Light"/>
                <a:ea typeface="+mn-ea"/>
                <a:cs typeface="+mn-cs"/>
              </a:rPr>
              <a:t>- Có thể điều khiển vùng hiển thị trong iframe thông qua anchor để định vị thuận tiện hơn.</a:t>
            </a:r>
            <a:br>
              <a:rPr lang="vi-VN" dirty="0"/>
            </a:br>
            <a:r>
              <a:rPr lang="vi-VN" sz="2400" b="0" i="0" kern="1200" dirty="0">
                <a:solidFill>
                  <a:schemeClr val="tx1"/>
                </a:solidFill>
                <a:effectLst/>
                <a:latin typeface="Calibri Light"/>
                <a:ea typeface="+mn-ea"/>
                <a:cs typeface="+mn-cs"/>
              </a:rPr>
              <a:t>- Có thể thiết kế một iframe ẩn dõi theo sự di chuyển của con trỏ chuột để “cướp lấy” sự kiện nhấn chuột, không cần biết người dùng đã nhấn chuột ở vị trí nào. Và như thế, không phải quan tâm đến vấn đề định vị nữa.</a:t>
            </a:r>
            <a:br>
              <a:rPr lang="vi-VN" dirty="0"/>
            </a:br>
            <a:r>
              <a:rPr lang="vi-VN" sz="2400" b="0" i="0" kern="1200" dirty="0">
                <a:solidFill>
                  <a:schemeClr val="tx1"/>
                </a:solidFill>
                <a:effectLst/>
                <a:latin typeface="Calibri Light"/>
                <a:ea typeface="+mn-ea"/>
                <a:cs typeface="+mn-cs"/>
              </a:rPr>
              <a:t>- Có thể thiết kế để người dùng thực hiện nhiều cú nhấn chuột ở các vị trí nhất định. Cách đây không lâu, bằng cách này, hacker đã tấn công lên Flash Player và giành được quyền truy cập tới webcam và microphone trên máy tính của người dùng.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4207928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i="0" kern="1200" dirty="0">
                <a:solidFill>
                  <a:schemeClr val="tx1"/>
                </a:solidFill>
                <a:effectLst/>
                <a:latin typeface="Calibri Light"/>
                <a:ea typeface="+mn-ea"/>
                <a:cs typeface="+mn-cs"/>
              </a:rPr>
              <a:t>Dù rằng tấn công trên đây đã mang lại hiệu quả ấn tượng (lấy được shell), nhưng kỹ thuật Clickjacking được sử dụng trong đó là quá đơn giản. Có những kỹ thuật Clickjacking phức tạp hơn nhiều, giúp mở rộng khả năng mà kẻ tấn công có thể đạt được, ví dụ như:</a:t>
            </a:r>
            <a:br>
              <a:rPr lang="vi-VN" dirty="0"/>
            </a:br>
            <a:r>
              <a:rPr lang="vi-VN" sz="2400" b="0" i="0" kern="1200" dirty="0">
                <a:solidFill>
                  <a:schemeClr val="tx1"/>
                </a:solidFill>
                <a:effectLst/>
                <a:latin typeface="Calibri Light"/>
                <a:ea typeface="+mn-ea"/>
                <a:cs typeface="+mn-cs"/>
              </a:rPr>
              <a:t>- Có thể khiến người dùng không chỉ đơn giản là nhấn chuột, mà còn thực hiện kéo - thả các đối tượng. Ví dụ, dịch chuyển một đoạn text vào form. Hoặc có thể dịch chuyển text ra khỏi iframe, qua đó kẻ tấn công đạt được khả năng thu được các dữ liệu hữu ích (như thông tin ẩn trên các mạng xã hội chẳng hạn).</a:t>
            </a:r>
            <a:br>
              <a:rPr lang="vi-VN" dirty="0"/>
            </a:br>
            <a:r>
              <a:rPr lang="vi-VN" sz="2400" b="0" i="0" kern="1200" dirty="0">
                <a:solidFill>
                  <a:schemeClr val="tx1"/>
                </a:solidFill>
                <a:effectLst/>
                <a:latin typeface="Calibri Light"/>
                <a:ea typeface="+mn-ea"/>
                <a:cs typeface="+mn-cs"/>
              </a:rPr>
              <a:t>- Khiến người dùng nhập dữ liệu (mật khẩu) vào form.</a:t>
            </a:r>
            <a:br>
              <a:rPr lang="vi-VN" dirty="0"/>
            </a:br>
            <a:r>
              <a:rPr lang="vi-VN" sz="2400" b="0" i="0" kern="1200" dirty="0">
                <a:solidFill>
                  <a:schemeClr val="tx1"/>
                </a:solidFill>
                <a:effectLst/>
                <a:latin typeface="Calibri Light"/>
                <a:ea typeface="+mn-ea"/>
                <a:cs typeface="+mn-cs"/>
              </a:rPr>
              <a:t>- Có thể điều khiển vùng hiển thị trong iframe thông qua anchor để định vị thuận tiện hơn.</a:t>
            </a:r>
            <a:br>
              <a:rPr lang="vi-VN" dirty="0"/>
            </a:br>
            <a:r>
              <a:rPr lang="vi-VN" sz="2400" b="0" i="0" kern="1200" dirty="0">
                <a:solidFill>
                  <a:schemeClr val="tx1"/>
                </a:solidFill>
                <a:effectLst/>
                <a:latin typeface="Calibri Light"/>
                <a:ea typeface="+mn-ea"/>
                <a:cs typeface="+mn-cs"/>
              </a:rPr>
              <a:t>- Có thể thiết kế một iframe ẩn dõi theo sự di chuyển của con trỏ chuột để “cướp lấy” sự kiện nhấn chuột, không cần biết người dùng đã nhấn chuột ở vị trí nào. Và như thế, không phải quan tâm đến vấn đề định vị nữa.</a:t>
            </a:r>
            <a:br>
              <a:rPr lang="vi-VN" dirty="0"/>
            </a:br>
            <a:r>
              <a:rPr lang="vi-VN" sz="2400" b="0" i="0" kern="1200" dirty="0">
                <a:solidFill>
                  <a:schemeClr val="tx1"/>
                </a:solidFill>
                <a:effectLst/>
                <a:latin typeface="Calibri Light"/>
                <a:ea typeface="+mn-ea"/>
                <a:cs typeface="+mn-cs"/>
              </a:rPr>
              <a:t>- Có thể thiết kế để người dùng thực hiện nhiều cú nhấn chuột ở các vị trí nhất định. Cách đây không lâu, bằng cách này, hacker đã tấn công lên Flash Player và giành được quyền truy cập tới webcam và microphone trên máy tính của người dùng.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4207928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i="0" kern="1200" dirty="0">
                <a:solidFill>
                  <a:schemeClr val="tx1"/>
                </a:solidFill>
                <a:effectLst/>
                <a:latin typeface="Calibri Light"/>
                <a:ea typeface="+mn-ea"/>
                <a:cs typeface="+mn-cs"/>
              </a:rPr>
              <a:t>Dù rằng tấn công trên đây đã mang lại hiệu quả ấn tượng (lấy được shell), nhưng kỹ thuật Clickjacking được sử dụng trong đó là quá đơn giản. Có những kỹ thuật Clickjacking phức tạp hơn nhiều, giúp mở rộng khả năng mà kẻ tấn công có thể đạt được, ví dụ như:</a:t>
            </a:r>
            <a:br>
              <a:rPr lang="vi-VN" dirty="0"/>
            </a:br>
            <a:r>
              <a:rPr lang="vi-VN" sz="2400" b="0" i="0" kern="1200" dirty="0">
                <a:solidFill>
                  <a:schemeClr val="tx1"/>
                </a:solidFill>
                <a:effectLst/>
                <a:latin typeface="Calibri Light"/>
                <a:ea typeface="+mn-ea"/>
                <a:cs typeface="+mn-cs"/>
              </a:rPr>
              <a:t>- Có thể khiến người dùng không chỉ đơn giản là nhấn chuột, mà còn thực hiện kéo - thả các đối tượng. Ví dụ, dịch chuyển một đoạn text vào form. Hoặc có thể dịch chuyển text ra khỏi iframe, qua đó kẻ tấn công đạt được khả năng thu được các dữ liệu hữu ích (như thông tin ẩn trên các mạng xã hội chẳng hạn).</a:t>
            </a:r>
            <a:br>
              <a:rPr lang="vi-VN" dirty="0"/>
            </a:br>
            <a:r>
              <a:rPr lang="vi-VN" sz="2400" b="0" i="0" kern="1200" dirty="0">
                <a:solidFill>
                  <a:schemeClr val="tx1"/>
                </a:solidFill>
                <a:effectLst/>
                <a:latin typeface="Calibri Light"/>
                <a:ea typeface="+mn-ea"/>
                <a:cs typeface="+mn-cs"/>
              </a:rPr>
              <a:t>- Khiến người dùng nhập dữ liệu (mật khẩu) vào form.</a:t>
            </a:r>
            <a:br>
              <a:rPr lang="vi-VN" dirty="0"/>
            </a:br>
            <a:r>
              <a:rPr lang="vi-VN" sz="2400" b="0" i="0" kern="1200" dirty="0">
                <a:solidFill>
                  <a:schemeClr val="tx1"/>
                </a:solidFill>
                <a:effectLst/>
                <a:latin typeface="Calibri Light"/>
                <a:ea typeface="+mn-ea"/>
                <a:cs typeface="+mn-cs"/>
              </a:rPr>
              <a:t>- Có thể điều khiển vùng hiển thị trong iframe thông qua anchor để định vị thuận tiện hơn.</a:t>
            </a:r>
            <a:br>
              <a:rPr lang="vi-VN" dirty="0"/>
            </a:br>
            <a:r>
              <a:rPr lang="vi-VN" sz="2400" b="0" i="0" kern="1200" dirty="0">
                <a:solidFill>
                  <a:schemeClr val="tx1"/>
                </a:solidFill>
                <a:effectLst/>
                <a:latin typeface="Calibri Light"/>
                <a:ea typeface="+mn-ea"/>
                <a:cs typeface="+mn-cs"/>
              </a:rPr>
              <a:t>- Có thể thiết kế một iframe ẩn dõi theo sự di chuyển của con trỏ chuột để “cướp lấy” sự kiện nhấn chuột, không cần biết người dùng đã nhấn chuột ở vị trí nào. Và như thế, không phải quan tâm đến vấn đề định vị nữa.</a:t>
            </a:r>
            <a:br>
              <a:rPr lang="vi-VN" dirty="0"/>
            </a:br>
            <a:r>
              <a:rPr lang="vi-VN" sz="2400" b="0" i="0" kern="1200" dirty="0">
                <a:solidFill>
                  <a:schemeClr val="tx1"/>
                </a:solidFill>
                <a:effectLst/>
                <a:latin typeface="Calibri Light"/>
                <a:ea typeface="+mn-ea"/>
                <a:cs typeface="+mn-cs"/>
              </a:rPr>
              <a:t>- Có thể thiết kế để người dùng thực hiện nhiều cú nhấn chuột ở các vị trí nhất định. Cách đây không lâu, bằng cách này, hacker đã tấn công lên Flash Player và giành được quyền truy cập tới webcam và microphone trên máy tính của người dùng.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4207928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i="0" kern="1200" dirty="0">
                <a:solidFill>
                  <a:schemeClr val="tx1"/>
                </a:solidFill>
                <a:effectLst/>
                <a:latin typeface="Calibri Light"/>
                <a:ea typeface="+mn-ea"/>
                <a:cs typeface="+mn-cs"/>
              </a:rPr>
              <a:t>Dù rằng tấn công trên đây đã mang lại hiệu quả ấn tượng (lấy được shell), nhưng kỹ thuật Clickjacking được sử dụng trong đó là quá đơn giản. Có những kỹ thuật Clickjacking phức tạp hơn nhiều, giúp mở rộng khả năng mà kẻ tấn công có thể đạt được, ví dụ như:</a:t>
            </a:r>
            <a:br>
              <a:rPr lang="vi-VN" dirty="0"/>
            </a:br>
            <a:r>
              <a:rPr lang="vi-VN" sz="2400" b="0" i="0" kern="1200" dirty="0">
                <a:solidFill>
                  <a:schemeClr val="tx1"/>
                </a:solidFill>
                <a:effectLst/>
                <a:latin typeface="Calibri Light"/>
                <a:ea typeface="+mn-ea"/>
                <a:cs typeface="+mn-cs"/>
              </a:rPr>
              <a:t>- Có thể khiến người dùng không chỉ đơn giản là nhấn chuột, mà còn thực hiện kéo - thả các đối tượng. Ví dụ, dịch chuyển một đoạn text vào form. Hoặc có thể dịch chuyển text ra khỏi iframe, qua đó kẻ tấn công đạt được khả năng thu được các dữ liệu hữu ích (như thông tin ẩn trên các mạng xã hội chẳng hạn).</a:t>
            </a:r>
            <a:br>
              <a:rPr lang="vi-VN" dirty="0"/>
            </a:br>
            <a:r>
              <a:rPr lang="vi-VN" sz="2400" b="0" i="0" kern="1200" dirty="0">
                <a:solidFill>
                  <a:schemeClr val="tx1"/>
                </a:solidFill>
                <a:effectLst/>
                <a:latin typeface="Calibri Light"/>
                <a:ea typeface="+mn-ea"/>
                <a:cs typeface="+mn-cs"/>
              </a:rPr>
              <a:t>- Khiến người dùng nhập dữ liệu (mật khẩu) vào form.</a:t>
            </a:r>
            <a:br>
              <a:rPr lang="vi-VN" dirty="0"/>
            </a:br>
            <a:r>
              <a:rPr lang="vi-VN" sz="2400" b="0" i="0" kern="1200" dirty="0">
                <a:solidFill>
                  <a:schemeClr val="tx1"/>
                </a:solidFill>
                <a:effectLst/>
                <a:latin typeface="Calibri Light"/>
                <a:ea typeface="+mn-ea"/>
                <a:cs typeface="+mn-cs"/>
              </a:rPr>
              <a:t>- Có thể điều khiển vùng hiển thị trong iframe thông qua anchor để định vị thuận tiện hơn.</a:t>
            </a:r>
            <a:br>
              <a:rPr lang="vi-VN" dirty="0"/>
            </a:br>
            <a:r>
              <a:rPr lang="vi-VN" sz="2400" b="0" i="0" kern="1200" dirty="0">
                <a:solidFill>
                  <a:schemeClr val="tx1"/>
                </a:solidFill>
                <a:effectLst/>
                <a:latin typeface="Calibri Light"/>
                <a:ea typeface="+mn-ea"/>
                <a:cs typeface="+mn-cs"/>
              </a:rPr>
              <a:t>- Có thể thiết kế một iframe ẩn dõi theo sự di chuyển của con trỏ chuột để “cướp lấy” sự kiện nhấn chuột, không cần biết người dùng đã nhấn chuột ở vị trí nào. Và như thế, không phải quan tâm đến vấn đề định vị nữa.</a:t>
            </a:r>
            <a:br>
              <a:rPr lang="vi-VN" dirty="0"/>
            </a:br>
            <a:r>
              <a:rPr lang="vi-VN" sz="2400" b="0" i="0" kern="1200" dirty="0">
                <a:solidFill>
                  <a:schemeClr val="tx1"/>
                </a:solidFill>
                <a:effectLst/>
                <a:latin typeface="Calibri Light"/>
                <a:ea typeface="+mn-ea"/>
                <a:cs typeface="+mn-cs"/>
              </a:rPr>
              <a:t>- Có thể thiết kế để người dùng thực hiện nhiều cú nhấn chuột ở các vị trí nhất định. Cách đây không lâu, bằng cách này, hacker đã tấn công lên Flash Player và giành được quyền truy cập tới webcam và microphone trên máy tính của người dùng.</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420792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5" y="-1"/>
            <a:ext cx="24377655" cy="9906001"/>
          </a:xfrm>
        </p:spPr>
        <p:txBody>
          <a:bodyPr rtlCol="0">
            <a:normAutofit/>
          </a:bodyPr>
          <a:lstStyle>
            <a:lvl1pPr marL="0" indent="0">
              <a:buNone/>
              <a:defRPr sz="2000">
                <a:latin typeface="Calibri Light"/>
                <a:cs typeface="Calibri Light"/>
              </a:defRPr>
            </a:lvl1pPr>
          </a:lstStyle>
          <a:p>
            <a:pPr lvl="0"/>
            <a:endParaRPr lang="en-US" noProof="0" dirty="0"/>
          </a:p>
        </p:txBody>
      </p:sp>
      <p:sp>
        <p:nvSpPr>
          <p:cNvPr id="6"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7"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8"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9"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2" name="TextBox 11"/>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39429089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pp Design 04">
    <p:spTree>
      <p:nvGrpSpPr>
        <p:cNvPr id="1" name=""/>
        <p:cNvGrpSpPr/>
        <p:nvPr/>
      </p:nvGrpSpPr>
      <p:grpSpPr>
        <a:xfrm>
          <a:off x="0" y="0"/>
          <a:ext cx="0" cy="0"/>
          <a:chOff x="0" y="0"/>
          <a:chExt cx="0" cy="0"/>
        </a:xfrm>
      </p:grpSpPr>
      <p:sp>
        <p:nvSpPr>
          <p:cNvPr id="18" name="Picture Placeholder 16"/>
          <p:cNvSpPr>
            <a:spLocks noGrp="1"/>
          </p:cNvSpPr>
          <p:nvPr>
            <p:ph type="pic" sz="quarter" idx="14"/>
          </p:nvPr>
        </p:nvSpPr>
        <p:spPr>
          <a:xfrm>
            <a:off x="3466624" y="5433034"/>
            <a:ext cx="1481328" cy="4244366"/>
          </a:xfrm>
        </p:spPr>
        <p:txBody>
          <a:bodyPr>
            <a:normAutofit/>
          </a:bodyPr>
          <a:lstStyle>
            <a:lvl1pPr marL="0" indent="0">
              <a:buNone/>
              <a:defRPr sz="1400"/>
            </a:lvl1pPr>
          </a:lstStyle>
          <a:p>
            <a:endParaRPr lang="en-US" dirty="0"/>
          </a:p>
        </p:txBody>
      </p:sp>
      <p:sp>
        <p:nvSpPr>
          <p:cNvPr id="15" name="Picture Placeholder 16"/>
          <p:cNvSpPr>
            <a:spLocks noGrp="1"/>
          </p:cNvSpPr>
          <p:nvPr>
            <p:ph type="pic" sz="quarter" idx="13"/>
          </p:nvPr>
        </p:nvSpPr>
        <p:spPr>
          <a:xfrm>
            <a:off x="8605595" y="5433034"/>
            <a:ext cx="1567105" cy="4244366"/>
          </a:xfrm>
        </p:spPr>
        <p:txBody>
          <a:bodyPr>
            <a:normAutofit/>
          </a:bodyPr>
          <a:lstStyle>
            <a:lvl1pPr marL="0" indent="0">
              <a:buNone/>
              <a:defRPr sz="1400"/>
            </a:lvl1pPr>
          </a:lstStyle>
          <a:p>
            <a:endParaRPr lang="en-US" dirty="0"/>
          </a:p>
        </p:txBody>
      </p:sp>
      <p:sp>
        <p:nvSpPr>
          <p:cNvPr id="17" name="Picture Placeholder 16"/>
          <p:cNvSpPr>
            <a:spLocks noGrp="1"/>
          </p:cNvSpPr>
          <p:nvPr>
            <p:ph type="pic" sz="quarter" idx="10"/>
          </p:nvPr>
        </p:nvSpPr>
        <p:spPr>
          <a:xfrm>
            <a:off x="5290574" y="4971515"/>
            <a:ext cx="3024869" cy="5480585"/>
          </a:xfrm>
        </p:spPr>
        <p:txBody>
          <a:bodyPr>
            <a:normAutofit/>
          </a:bodyPr>
          <a:lstStyle>
            <a:lvl1pPr marL="0" indent="0">
              <a:buNone/>
              <a:defRPr sz="1400"/>
            </a:lvl1pPr>
          </a:lstStyle>
          <a:p>
            <a:endParaRPr lang="en-US" dirty="0"/>
          </a:p>
        </p:txBody>
      </p:sp>
      <p:sp>
        <p:nvSpPr>
          <p:cNvPr id="11"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2"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3"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4"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6" name="Teardrop 15"/>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9" name="TextBox 18"/>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21" name="TextBox 20"/>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42544153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s_3_iPhones_vs">
    <p:spTree>
      <p:nvGrpSpPr>
        <p:cNvPr id="1" name=""/>
        <p:cNvGrpSpPr/>
        <p:nvPr/>
      </p:nvGrpSpPr>
      <p:grpSpPr>
        <a:xfrm>
          <a:off x="0" y="0"/>
          <a:ext cx="0" cy="0"/>
          <a:chOff x="0" y="0"/>
          <a:chExt cx="0" cy="0"/>
        </a:xfrm>
      </p:grpSpPr>
      <p:sp>
        <p:nvSpPr>
          <p:cNvPr id="11" name="Picture Placeholder 9"/>
          <p:cNvSpPr>
            <a:spLocks noGrp="1"/>
          </p:cNvSpPr>
          <p:nvPr>
            <p:ph type="pic" sz="quarter" idx="10"/>
          </p:nvPr>
        </p:nvSpPr>
        <p:spPr>
          <a:xfrm>
            <a:off x="2406295" y="5008698"/>
            <a:ext cx="2762781" cy="4905812"/>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12" name="Picture Placeholder 9"/>
          <p:cNvSpPr>
            <a:spLocks noGrp="1"/>
          </p:cNvSpPr>
          <p:nvPr>
            <p:ph type="pic" sz="quarter" idx="11"/>
          </p:nvPr>
        </p:nvSpPr>
        <p:spPr>
          <a:xfrm>
            <a:off x="9666174" y="5008698"/>
            <a:ext cx="2762781" cy="4905812"/>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15" name="Picture Placeholder 9"/>
          <p:cNvSpPr>
            <a:spLocks noGrp="1"/>
          </p:cNvSpPr>
          <p:nvPr>
            <p:ph type="pic" sz="quarter" idx="12"/>
          </p:nvPr>
        </p:nvSpPr>
        <p:spPr>
          <a:xfrm>
            <a:off x="17037455" y="5008698"/>
            <a:ext cx="2762781" cy="4905812"/>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6"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7"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8" name="Teardrop 17"/>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9" name="TextBox 18"/>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21" name="TextBox 20"/>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10816368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24399930" cy="13716001"/>
          </a:xfrm>
        </p:spPr>
        <p:txBody>
          <a:bodyPr>
            <a:normAutofit/>
          </a:bodyPr>
          <a:lstStyle>
            <a:lvl1pPr marL="0" indent="0">
              <a:buNone/>
              <a:defRPr sz="3200">
                <a:latin typeface="Calibri Light"/>
                <a:cs typeface="Calibri Light"/>
              </a:defRPr>
            </a:lvl1pPr>
          </a:lstStyle>
          <a:p>
            <a:endParaRPr lang="id-ID" dirty="0"/>
          </a:p>
        </p:txBody>
      </p:sp>
    </p:spTree>
    <p:extLst>
      <p:ext uri="{BB962C8B-B14F-4D97-AF65-F5344CB8AC3E}">
        <p14:creationId xmlns:p14="http://schemas.microsoft.com/office/powerpoint/2010/main" val="26963959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p:cNvSpPr>
          <p:nvPr>
            <p:ph type="pic" sz="quarter" idx="13"/>
          </p:nvPr>
        </p:nvSpPr>
        <p:spPr>
          <a:xfrm>
            <a:off x="-5" y="-1"/>
            <a:ext cx="24377655" cy="6460437"/>
          </a:xfrm>
        </p:spPr>
        <p:txBody>
          <a:bodyPr rtlCol="0">
            <a:normAutofit/>
          </a:bodyPr>
          <a:lstStyle>
            <a:lvl1pPr marL="0" indent="0">
              <a:buNone/>
              <a:defRPr sz="2000">
                <a:latin typeface="Calibri Light"/>
                <a:cs typeface="Calibri Light"/>
              </a:defRPr>
            </a:lvl1pPr>
          </a:lstStyle>
          <a:p>
            <a:pPr lvl="0"/>
            <a:endParaRPr lang="en-US" noProof="0" dirty="0"/>
          </a:p>
        </p:txBody>
      </p:sp>
      <p:sp>
        <p:nvSpPr>
          <p:cNvPr id="31" name="Picture Placeholder 2"/>
          <p:cNvSpPr>
            <a:spLocks noGrp="1" noChangeAspect="1"/>
          </p:cNvSpPr>
          <p:nvPr>
            <p:ph type="pic" sz="quarter" idx="11"/>
          </p:nvPr>
        </p:nvSpPr>
        <p:spPr>
          <a:xfrm>
            <a:off x="3070977" y="2466755"/>
            <a:ext cx="4720487" cy="8450345"/>
          </a:xfrm>
        </p:spPr>
        <p:txBody>
          <a:bodyPr rtlCol="0">
            <a:normAutofit/>
          </a:bodyPr>
          <a:lstStyle>
            <a:lvl1pPr marL="0" indent="0">
              <a:buNone/>
              <a:defRPr sz="2000">
                <a:latin typeface="Calibri Light"/>
                <a:cs typeface="Calibri Light"/>
              </a:defRPr>
            </a:lvl1pPr>
          </a:lstStyle>
          <a:p>
            <a:pPr lvl="0"/>
            <a:endParaRPr lang="en-US" noProof="0" dirty="0"/>
          </a:p>
        </p:txBody>
      </p:sp>
      <p:sp>
        <p:nvSpPr>
          <p:cNvPr id="5"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7"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8"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9"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0" name="TextBox 9"/>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36659031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s">
    <p:bg>
      <p:bgPr>
        <a:solidFill>
          <a:srgbClr val="19232E"/>
        </a:solidFill>
        <a:effectLst/>
      </p:bgPr>
    </p:bg>
    <p:spTree>
      <p:nvGrpSpPr>
        <p:cNvPr id="1" name=""/>
        <p:cNvGrpSpPr/>
        <p:nvPr/>
      </p:nvGrpSpPr>
      <p:grpSpPr>
        <a:xfrm>
          <a:off x="0" y="0"/>
          <a:ext cx="0" cy="0"/>
          <a:chOff x="0" y="0"/>
          <a:chExt cx="0" cy="0"/>
        </a:xfrm>
      </p:grpSpPr>
      <p:sp>
        <p:nvSpPr>
          <p:cNvPr id="2"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3"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4"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5"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6" name="Teardrop 5"/>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7" name="TextBox 6"/>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8" name="TextBox 7"/>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bg1"/>
                </a:solidFill>
                <a:latin typeface="Lato Regular"/>
                <a:cs typeface="Lato Regular"/>
              </a:rPr>
              <a:t>Izabal</a:t>
            </a:r>
            <a:r>
              <a:rPr lang="id-ID" sz="2400" b="1" dirty="0">
                <a:solidFill>
                  <a:schemeClr val="bg1"/>
                </a:solidFill>
                <a:latin typeface="+mj-lt"/>
              </a:rPr>
              <a:t> </a:t>
            </a:r>
            <a:r>
              <a:rPr lang="id-ID" sz="2400" b="0" dirty="0">
                <a:solidFill>
                  <a:schemeClr val="bg1"/>
                </a:solidFill>
                <a:latin typeface="Calibri Light"/>
                <a:cs typeface="Calibri Light"/>
              </a:rPr>
              <a:t>Slides</a:t>
            </a:r>
          </a:p>
        </p:txBody>
      </p:sp>
    </p:spTree>
    <p:extLst>
      <p:ext uri="{BB962C8B-B14F-4D97-AF65-F5344CB8AC3E}">
        <p14:creationId xmlns:p14="http://schemas.microsoft.com/office/powerpoint/2010/main" val="40327745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ne_vs_app">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7995777" y="4057984"/>
            <a:ext cx="2810265" cy="4965334"/>
          </a:xfrm>
        </p:spPr>
        <p:txBody>
          <a:bodyPr>
            <a:normAutofit/>
          </a:bodyPr>
          <a:lstStyle>
            <a:lvl1pPr marL="0" indent="0">
              <a:buNone/>
              <a:defRPr sz="2800">
                <a:solidFill>
                  <a:schemeClr val="tx1">
                    <a:lumMod val="50000"/>
                    <a:lumOff val="50000"/>
                  </a:schemeClr>
                </a:solidFill>
              </a:defRPr>
            </a:lvl1pPr>
          </a:lstStyle>
          <a:p>
            <a:endParaRPr lang="en-US" dirty="0"/>
          </a:p>
        </p:txBody>
      </p:sp>
      <p:sp>
        <p:nvSpPr>
          <p:cNvPr id="9" name="Picture Placeholder 9"/>
          <p:cNvSpPr>
            <a:spLocks noGrp="1"/>
          </p:cNvSpPr>
          <p:nvPr>
            <p:ph type="pic" sz="quarter" idx="11"/>
          </p:nvPr>
        </p:nvSpPr>
        <p:spPr>
          <a:xfrm>
            <a:off x="13632752" y="4102544"/>
            <a:ext cx="2810265" cy="4965334"/>
          </a:xfrm>
        </p:spPr>
        <p:txBody>
          <a:bodyPr>
            <a:normAutofit/>
          </a:bodyPr>
          <a:lstStyle>
            <a:lvl1pPr marL="0" indent="0">
              <a:buNone/>
              <a:defRPr sz="2800">
                <a:solidFill>
                  <a:schemeClr val="tx1">
                    <a:lumMod val="50000"/>
                    <a:lumOff val="50000"/>
                  </a:schemeClr>
                </a:solidFill>
              </a:defRPr>
            </a:lvl1pPr>
          </a:lstStyle>
          <a:p>
            <a:endParaRPr lang="en-US" dirty="0"/>
          </a:p>
        </p:txBody>
      </p:sp>
      <p:sp>
        <p:nvSpPr>
          <p:cNvPr id="11"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2"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4"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5"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6" name="Teardrop 15"/>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7" name="TextBox 16"/>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13" name="TextBox 12"/>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10471903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s_Tablet_H">
    <p:spTree>
      <p:nvGrpSpPr>
        <p:cNvPr id="1" name=""/>
        <p:cNvGrpSpPr/>
        <p:nvPr/>
      </p:nvGrpSpPr>
      <p:grpSpPr>
        <a:xfrm>
          <a:off x="0" y="0"/>
          <a:ext cx="0" cy="0"/>
          <a:chOff x="0" y="0"/>
          <a:chExt cx="0" cy="0"/>
        </a:xfrm>
      </p:grpSpPr>
      <p:sp>
        <p:nvSpPr>
          <p:cNvPr id="34" name="Picture Placeholder 2"/>
          <p:cNvSpPr>
            <a:spLocks noGrp="1" noChangeAspect="1"/>
          </p:cNvSpPr>
          <p:nvPr>
            <p:ph type="pic" sz="quarter" idx="11"/>
          </p:nvPr>
        </p:nvSpPr>
        <p:spPr>
          <a:xfrm>
            <a:off x="7956667" y="5627022"/>
            <a:ext cx="8357714" cy="6228342"/>
          </a:xfrm>
        </p:spPr>
        <p:txBody>
          <a:bodyPr>
            <a:normAutofit/>
          </a:bodyPr>
          <a:lstStyle>
            <a:lvl1pPr marL="0" indent="0">
              <a:buNone/>
              <a:defRPr sz="2000">
                <a:latin typeface="Calibri Light"/>
                <a:cs typeface="Calibri Light"/>
              </a:defRPr>
            </a:lvl1pPr>
          </a:lstStyle>
          <a:p>
            <a:endParaRPr lang="en-US" dirty="0"/>
          </a:p>
        </p:txBody>
      </p:sp>
      <p:sp>
        <p:nvSpPr>
          <p:cNvPr id="9"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0"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1"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2"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3" name="Teardrop 12"/>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4" name="TextBox 13"/>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16" name="TextBox 15"/>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604208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s_laptop_project">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2186981" y="4979760"/>
            <a:ext cx="5990496" cy="3710009"/>
          </a:xfrm>
        </p:spPr>
        <p:txBody>
          <a:bodyPr>
            <a:normAutofit/>
          </a:bodyPr>
          <a:lstStyle>
            <a:lvl1pPr marL="0" indent="0">
              <a:buNone/>
              <a:defRPr sz="2000">
                <a:latin typeface="Calibri Light"/>
                <a:cs typeface="Calibri Light"/>
              </a:defRPr>
            </a:lvl1pPr>
          </a:lstStyle>
          <a:p>
            <a:endParaRPr lang="en-US" dirty="0"/>
          </a:p>
        </p:txBody>
      </p:sp>
      <p:sp>
        <p:nvSpPr>
          <p:cNvPr id="9"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0"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1"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2"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3" name="Teardrop 12"/>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4" name="TextBox 13"/>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16" name="TextBox 15"/>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4394407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vices_laptop2_project">
    <p:spTree>
      <p:nvGrpSpPr>
        <p:cNvPr id="1" name=""/>
        <p:cNvGrpSpPr/>
        <p:nvPr/>
      </p:nvGrpSpPr>
      <p:grpSpPr>
        <a:xfrm>
          <a:off x="0" y="0"/>
          <a:ext cx="0" cy="0"/>
          <a:chOff x="0" y="0"/>
          <a:chExt cx="0" cy="0"/>
        </a:xfrm>
      </p:grpSpPr>
      <p:sp>
        <p:nvSpPr>
          <p:cNvPr id="9" name="Picture Placeholder 2"/>
          <p:cNvSpPr>
            <a:spLocks noGrp="1" noChangeAspect="1"/>
          </p:cNvSpPr>
          <p:nvPr>
            <p:ph type="pic" sz="quarter" idx="11"/>
          </p:nvPr>
        </p:nvSpPr>
        <p:spPr>
          <a:xfrm>
            <a:off x="9093939" y="6205678"/>
            <a:ext cx="5990496" cy="3710009"/>
          </a:xfrm>
        </p:spPr>
        <p:txBody>
          <a:bodyPr>
            <a:normAutofit/>
          </a:bodyPr>
          <a:lstStyle>
            <a:lvl1pPr marL="0" indent="0">
              <a:buNone/>
              <a:defRPr sz="2000">
                <a:latin typeface="Calibri Light"/>
                <a:cs typeface="Calibri Light"/>
              </a:defRPr>
            </a:lvl1pPr>
          </a:lstStyle>
          <a:p>
            <a:endParaRPr lang="en-US" dirty="0"/>
          </a:p>
        </p:txBody>
      </p:sp>
      <p:sp>
        <p:nvSpPr>
          <p:cNvPr id="10"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1"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2"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3"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4" name="Teardrop 13"/>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5" name="TextBox 14"/>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17" name="TextBox 16"/>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31291283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placeholder to table products">
    <p:spTree>
      <p:nvGrpSpPr>
        <p:cNvPr id="1" name=""/>
        <p:cNvGrpSpPr/>
        <p:nvPr/>
      </p:nvGrpSpPr>
      <p:grpSpPr>
        <a:xfrm>
          <a:off x="0" y="0"/>
          <a:ext cx="0" cy="0"/>
          <a:chOff x="0" y="0"/>
          <a:chExt cx="0" cy="0"/>
        </a:xfrm>
      </p:grpSpPr>
      <p:sp>
        <p:nvSpPr>
          <p:cNvPr id="12" name="Picture Placeholder 2"/>
          <p:cNvSpPr>
            <a:spLocks noGrp="1" noChangeAspect="1"/>
          </p:cNvSpPr>
          <p:nvPr>
            <p:ph type="pic" sz="quarter" idx="11"/>
          </p:nvPr>
        </p:nvSpPr>
        <p:spPr>
          <a:xfrm>
            <a:off x="6997609" y="3103928"/>
            <a:ext cx="1261872" cy="1261872"/>
          </a:xfrm>
        </p:spPr>
        <p:txBody>
          <a:bodyPr>
            <a:normAutofit/>
          </a:bodyPr>
          <a:lstStyle>
            <a:lvl1pPr marL="0" indent="0">
              <a:buNone/>
              <a:defRPr sz="1200">
                <a:latin typeface="Calibri Light"/>
                <a:cs typeface="Calibri Light"/>
              </a:defRPr>
            </a:lvl1pPr>
          </a:lstStyle>
          <a:p>
            <a:endParaRPr lang="en-US" dirty="0"/>
          </a:p>
        </p:txBody>
      </p:sp>
      <p:sp>
        <p:nvSpPr>
          <p:cNvPr id="14" name="Picture Placeholder 2"/>
          <p:cNvSpPr>
            <a:spLocks noGrp="1" noChangeAspect="1"/>
          </p:cNvSpPr>
          <p:nvPr>
            <p:ph type="pic" sz="quarter" idx="12"/>
          </p:nvPr>
        </p:nvSpPr>
        <p:spPr>
          <a:xfrm>
            <a:off x="10585516" y="3099321"/>
            <a:ext cx="1261872" cy="1261872"/>
          </a:xfrm>
        </p:spPr>
        <p:txBody>
          <a:bodyPr>
            <a:normAutofit/>
          </a:bodyPr>
          <a:lstStyle>
            <a:lvl1pPr marL="0" indent="0">
              <a:buNone/>
              <a:defRPr sz="1200">
                <a:latin typeface="Calibri Light"/>
                <a:cs typeface="Calibri Light"/>
              </a:defRPr>
            </a:lvl1pPr>
          </a:lstStyle>
          <a:p>
            <a:endParaRPr lang="en-US" dirty="0"/>
          </a:p>
        </p:txBody>
      </p:sp>
      <p:sp>
        <p:nvSpPr>
          <p:cNvPr id="18" name="Picture Placeholder 2"/>
          <p:cNvSpPr>
            <a:spLocks noGrp="1" noChangeAspect="1"/>
          </p:cNvSpPr>
          <p:nvPr>
            <p:ph type="pic" sz="quarter" idx="13"/>
          </p:nvPr>
        </p:nvSpPr>
        <p:spPr>
          <a:xfrm>
            <a:off x="13778261" y="3103928"/>
            <a:ext cx="1261872" cy="1261872"/>
          </a:xfrm>
        </p:spPr>
        <p:txBody>
          <a:bodyPr>
            <a:normAutofit/>
          </a:bodyPr>
          <a:lstStyle>
            <a:lvl1pPr marL="0" indent="0">
              <a:buNone/>
              <a:defRPr sz="1200">
                <a:latin typeface="Calibri Light"/>
                <a:cs typeface="Calibri Light"/>
              </a:defRPr>
            </a:lvl1pPr>
          </a:lstStyle>
          <a:p>
            <a:endParaRPr lang="en-US" dirty="0"/>
          </a:p>
        </p:txBody>
      </p:sp>
      <p:sp>
        <p:nvSpPr>
          <p:cNvPr id="19" name="Picture Placeholder 2"/>
          <p:cNvSpPr>
            <a:spLocks noGrp="1" noChangeAspect="1"/>
          </p:cNvSpPr>
          <p:nvPr>
            <p:ph type="pic" sz="quarter" idx="14"/>
          </p:nvPr>
        </p:nvSpPr>
        <p:spPr>
          <a:xfrm>
            <a:off x="16888617" y="3099321"/>
            <a:ext cx="1261872" cy="1261872"/>
          </a:xfrm>
        </p:spPr>
        <p:txBody>
          <a:bodyPr>
            <a:normAutofit/>
          </a:bodyPr>
          <a:lstStyle>
            <a:lvl1pPr marL="0" indent="0">
              <a:buNone/>
              <a:defRPr sz="1200">
                <a:latin typeface="Calibri Light"/>
                <a:cs typeface="Calibri Light"/>
              </a:defRPr>
            </a:lvl1pPr>
          </a:lstStyle>
          <a:p>
            <a:endParaRPr lang="en-US" dirty="0"/>
          </a:p>
        </p:txBody>
      </p:sp>
      <p:sp>
        <p:nvSpPr>
          <p:cNvPr id="20" name="Picture Placeholder 2"/>
          <p:cNvSpPr>
            <a:spLocks noGrp="1" noChangeAspect="1"/>
          </p:cNvSpPr>
          <p:nvPr>
            <p:ph type="pic" sz="quarter" idx="15"/>
          </p:nvPr>
        </p:nvSpPr>
        <p:spPr>
          <a:xfrm>
            <a:off x="19793958" y="3103928"/>
            <a:ext cx="1261872" cy="1261872"/>
          </a:xfrm>
        </p:spPr>
        <p:txBody>
          <a:bodyPr>
            <a:normAutofit/>
          </a:bodyPr>
          <a:lstStyle>
            <a:lvl1pPr marL="0" indent="0">
              <a:buNone/>
              <a:defRPr sz="1200">
                <a:latin typeface="Calibri Light"/>
                <a:cs typeface="Calibri Light"/>
              </a:defRPr>
            </a:lvl1pPr>
          </a:lstStyle>
          <a:p>
            <a:endParaRPr lang="en-US" dirty="0"/>
          </a:p>
        </p:txBody>
      </p:sp>
      <p:sp>
        <p:nvSpPr>
          <p:cNvPr id="15"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6"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7"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21"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22" name="Teardrop 21"/>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23" name="TextBox 22"/>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25" name="TextBox 24"/>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32775796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alState Cat 1">
    <p:spTree>
      <p:nvGrpSpPr>
        <p:cNvPr id="1" name=""/>
        <p:cNvGrpSpPr/>
        <p:nvPr/>
      </p:nvGrpSpPr>
      <p:grpSpPr>
        <a:xfrm>
          <a:off x="0" y="0"/>
          <a:ext cx="0" cy="0"/>
          <a:chOff x="0" y="0"/>
          <a:chExt cx="0" cy="0"/>
        </a:xfrm>
      </p:grpSpPr>
      <p:sp>
        <p:nvSpPr>
          <p:cNvPr id="31" name="Picture Placeholder 2"/>
          <p:cNvSpPr>
            <a:spLocks noGrp="1"/>
          </p:cNvSpPr>
          <p:nvPr>
            <p:ph type="pic" sz="quarter" idx="23"/>
          </p:nvPr>
        </p:nvSpPr>
        <p:spPr>
          <a:xfrm>
            <a:off x="3189847" y="8070082"/>
            <a:ext cx="5971032" cy="4130738"/>
          </a:xfrm>
        </p:spPr>
        <p:txBody>
          <a:bodyPr anchor="t"/>
          <a:lstStyle>
            <a:lvl1pPr marL="0" indent="0" algn="ctr">
              <a:buNone/>
              <a:defRPr/>
            </a:lvl1pPr>
          </a:lstStyle>
          <a:p>
            <a:r>
              <a:rPr lang="en-US" dirty="0"/>
              <a:t>Drag picture to placeholder or click icon to add</a:t>
            </a:r>
            <a:endParaRPr lang="id-ID" dirty="0"/>
          </a:p>
        </p:txBody>
      </p:sp>
      <p:sp>
        <p:nvSpPr>
          <p:cNvPr id="32" name="Picture Placeholder 2"/>
          <p:cNvSpPr>
            <a:spLocks noGrp="1"/>
          </p:cNvSpPr>
          <p:nvPr>
            <p:ph type="pic" sz="quarter" idx="24"/>
          </p:nvPr>
        </p:nvSpPr>
        <p:spPr>
          <a:xfrm>
            <a:off x="9206200" y="2811131"/>
            <a:ext cx="5967447" cy="4130738"/>
          </a:xfrm>
        </p:spPr>
        <p:txBody>
          <a:bodyPr anchor="t"/>
          <a:lstStyle>
            <a:lvl1pPr marL="0" indent="0" algn="ctr">
              <a:buNone/>
              <a:defRPr/>
            </a:lvl1pPr>
          </a:lstStyle>
          <a:p>
            <a:r>
              <a:rPr lang="en-US" dirty="0"/>
              <a:t>Drag picture to placeholder or click icon to add</a:t>
            </a:r>
            <a:endParaRPr lang="id-ID"/>
          </a:p>
        </p:txBody>
      </p:sp>
      <p:sp>
        <p:nvSpPr>
          <p:cNvPr id="33" name="Picture Placeholder 2"/>
          <p:cNvSpPr>
            <a:spLocks noGrp="1"/>
          </p:cNvSpPr>
          <p:nvPr>
            <p:ph type="pic" sz="quarter" idx="25"/>
          </p:nvPr>
        </p:nvSpPr>
        <p:spPr>
          <a:xfrm>
            <a:off x="15199521" y="8070082"/>
            <a:ext cx="5971032" cy="4130738"/>
          </a:xfrm>
        </p:spPr>
        <p:txBody>
          <a:bodyPr anchor="t"/>
          <a:lstStyle>
            <a:lvl1pPr marL="0" indent="0" algn="ctr">
              <a:buNone/>
              <a:defRPr/>
            </a:lvl1pPr>
          </a:lstStyle>
          <a:p>
            <a:r>
              <a:rPr lang="en-US" dirty="0"/>
              <a:t>Drag picture to placeholder or click icon to add</a:t>
            </a:r>
            <a:endParaRPr lang="id-ID"/>
          </a:p>
        </p:txBody>
      </p:sp>
      <p:sp>
        <p:nvSpPr>
          <p:cNvPr id="8"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2"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3"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4"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5" name="Teardrop 14"/>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6" name="TextBox 15"/>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18" name="TextBox 17"/>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20661924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2735617" y="3206029"/>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8266908" y="3185107"/>
            <a:ext cx="2519228" cy="2517622"/>
          </a:xfrm>
          <a:prstGeom prst="ellipse">
            <a:avLst/>
          </a:prstGeom>
        </p:spPr>
        <p:txBody>
          <a:bodyPr>
            <a:normAutofit/>
          </a:bodyPr>
          <a:lstStyle>
            <a:lvl1pPr marL="0" indent="0">
              <a:lnSpc>
                <a:spcPct val="130000"/>
              </a:lnSpc>
              <a:buNone/>
              <a:defRPr sz="2400"/>
            </a:lvl1pPr>
          </a:lstStyle>
          <a:p>
            <a:r>
              <a:rPr lang="en-US" dirty="0"/>
              <a:t>Drag  Your Picture Here</a:t>
            </a:r>
          </a:p>
        </p:txBody>
      </p:sp>
      <p:sp>
        <p:nvSpPr>
          <p:cNvPr id="76" name="Picture Placeholder 13"/>
          <p:cNvSpPr>
            <a:spLocks noGrp="1" noChangeAspect="1"/>
          </p:cNvSpPr>
          <p:nvPr>
            <p:ph type="pic" sz="quarter" idx="12" hasCustomPrompt="1"/>
          </p:nvPr>
        </p:nvSpPr>
        <p:spPr>
          <a:xfrm>
            <a:off x="13676411" y="321801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19123672" y="321801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16424238" y="8108515"/>
            <a:ext cx="2519228" cy="2517622"/>
          </a:xfrm>
          <a:prstGeom prst="ellipse">
            <a:avLst/>
          </a:prstGeom>
        </p:spPr>
        <p:txBody>
          <a:bodyPr>
            <a:normAutofit/>
          </a:bodyPr>
          <a:lstStyle>
            <a:lvl1pPr>
              <a:lnSpc>
                <a:spcPct val="130000"/>
              </a:lnSpc>
              <a:defRPr sz="2400"/>
            </a:lvl1pPr>
          </a:lstStyle>
          <a:p>
            <a:r>
              <a:rPr lang="en-US" dirty="0"/>
              <a:t>Drag  Your Picture Here</a:t>
            </a:r>
          </a:p>
        </p:txBody>
      </p:sp>
      <p:sp>
        <p:nvSpPr>
          <p:cNvPr id="79" name="Picture Placeholder 13"/>
          <p:cNvSpPr>
            <a:spLocks noGrp="1" noChangeAspect="1"/>
          </p:cNvSpPr>
          <p:nvPr>
            <p:ph type="pic" sz="quarter" idx="15" hasCustomPrompt="1"/>
          </p:nvPr>
        </p:nvSpPr>
        <p:spPr>
          <a:xfrm>
            <a:off x="10996206" y="8108515"/>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5510708" y="808009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15"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6"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7"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8"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9" name="Teardrop 18"/>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20" name="TextBox 19"/>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22" name="TextBox 21"/>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11264476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5"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6"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0"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1"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2" name="Teardrop 11"/>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3" name="TextBox 12"/>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Tree>
    <p:extLst>
      <p:ext uri="{BB962C8B-B14F-4D97-AF65-F5344CB8AC3E}">
        <p14:creationId xmlns:p14="http://schemas.microsoft.com/office/powerpoint/2010/main" val="1437977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Company">
    <p:spTree>
      <p:nvGrpSpPr>
        <p:cNvPr id="1" name=""/>
        <p:cNvGrpSpPr/>
        <p:nvPr/>
      </p:nvGrpSpPr>
      <p:grpSpPr>
        <a:xfrm>
          <a:off x="0" y="0"/>
          <a:ext cx="0" cy="0"/>
          <a:chOff x="0" y="0"/>
          <a:chExt cx="0" cy="0"/>
        </a:xfrm>
      </p:grpSpPr>
      <p:sp>
        <p:nvSpPr>
          <p:cNvPr id="10" name="Teardrop 9"/>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1" name="TextBox 10"/>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Tree>
    <p:extLst>
      <p:ext uri="{BB962C8B-B14F-4D97-AF65-F5344CB8AC3E}">
        <p14:creationId xmlns:p14="http://schemas.microsoft.com/office/powerpoint/2010/main" val="15186755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9"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0"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1"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2" name="Teardrop 11"/>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3" name="TextBox 12"/>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Tree>
    <p:extLst>
      <p:ext uri="{BB962C8B-B14F-4D97-AF65-F5344CB8AC3E}">
        <p14:creationId xmlns:p14="http://schemas.microsoft.com/office/powerpoint/2010/main" val="7204344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edule overview">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3176" y="3408812"/>
            <a:ext cx="24377651" cy="8043006"/>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7"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9"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1"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2"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3" name="Teardrop 12"/>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4" name="TextBox 13"/>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Tree>
    <p:extLst>
      <p:ext uri="{BB962C8B-B14F-4D97-AF65-F5344CB8AC3E}">
        <p14:creationId xmlns:p14="http://schemas.microsoft.com/office/powerpoint/2010/main" val="42743707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3176" y="0"/>
            <a:ext cx="24377651"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355361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aptop Project">
    <p:spTree>
      <p:nvGrpSpPr>
        <p:cNvPr id="1" name=""/>
        <p:cNvGrpSpPr/>
        <p:nvPr/>
      </p:nvGrpSpPr>
      <p:grpSpPr>
        <a:xfrm>
          <a:off x="0" y="0"/>
          <a:ext cx="0" cy="0"/>
          <a:chOff x="0" y="0"/>
          <a:chExt cx="0" cy="0"/>
        </a:xfrm>
      </p:grpSpPr>
      <p:sp>
        <p:nvSpPr>
          <p:cNvPr id="15" name="Picture Placeholder 9"/>
          <p:cNvSpPr>
            <a:spLocks noGrp="1"/>
          </p:cNvSpPr>
          <p:nvPr>
            <p:ph type="pic" sz="quarter" idx="11"/>
          </p:nvPr>
        </p:nvSpPr>
        <p:spPr>
          <a:xfrm>
            <a:off x="14565321" y="5002448"/>
            <a:ext cx="6697751" cy="4170304"/>
          </a:xfrm>
        </p:spPr>
        <p:txBody>
          <a:bodyPr>
            <a:normAutofit/>
          </a:bodyPr>
          <a:lstStyle>
            <a:lvl1pPr marL="0" indent="0">
              <a:buNone/>
              <a:defRPr sz="2000">
                <a:solidFill>
                  <a:schemeClr val="tx1">
                    <a:lumMod val="50000"/>
                    <a:lumOff val="50000"/>
                  </a:schemeClr>
                </a:solidFill>
              </a:defRPr>
            </a:lvl1pPr>
          </a:lstStyle>
          <a:p>
            <a:endParaRPr lang="en-US" dirty="0"/>
          </a:p>
        </p:txBody>
      </p:sp>
      <p:sp>
        <p:nvSpPr>
          <p:cNvPr id="9"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0"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1"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2"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3" name="Teardrop 12"/>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4" name="TextBox 13"/>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17" name="TextBox 16"/>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3329121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p:cNvSpPr>
          <p:nvPr>
            <p:ph type="pic" sz="quarter" idx="23"/>
          </p:nvPr>
        </p:nvSpPr>
        <p:spPr>
          <a:xfrm>
            <a:off x="23084" y="4391315"/>
            <a:ext cx="24377650" cy="4250174"/>
          </a:xfrm>
        </p:spPr>
        <p:txBody>
          <a:bodyPr anchor="t"/>
          <a:lstStyle>
            <a:lvl1pPr marL="0" indent="0" algn="ctr">
              <a:buNone/>
              <a:defRPr/>
            </a:lvl1pPr>
          </a:lstStyle>
          <a:p>
            <a:r>
              <a:rPr lang="en-US" dirty="0"/>
              <a:t>Drag picture to placeholder or click icon to add</a:t>
            </a:r>
            <a:endParaRPr lang="id-ID"/>
          </a:p>
        </p:txBody>
      </p:sp>
      <p:sp>
        <p:nvSpPr>
          <p:cNvPr id="9"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0"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2"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p:spPr>
        <p:txBody>
          <a:bodyPr wrap="none" anchor="ctr"/>
          <a:lstStyle/>
          <a:p>
            <a:endParaRPr lang="en-US" dirty="0">
              <a:latin typeface="Calibri Light"/>
            </a:endParaRPr>
          </a:p>
        </p:txBody>
      </p:sp>
      <p:sp>
        <p:nvSpPr>
          <p:cNvPr id="13"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dirty="0">
              <a:latin typeface="Calibri Light"/>
            </a:endParaRPr>
          </a:p>
        </p:txBody>
      </p:sp>
      <p:sp>
        <p:nvSpPr>
          <p:cNvPr id="14" name="Teardrop 13"/>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15" name="TextBox 14"/>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
        <p:nvSpPr>
          <p:cNvPr id="17" name="TextBox 16"/>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1"/>
                </a:solidFill>
                <a:latin typeface="Lato Regular"/>
                <a:cs typeface="Lato Regular"/>
              </a:rPr>
              <a:t>Commerce</a:t>
            </a:r>
            <a:r>
              <a:rPr lang="id-ID" sz="2400" b="1" dirty="0">
                <a:solidFill>
                  <a:schemeClr val="tx1"/>
                </a:solidFill>
                <a:latin typeface="+mj-lt"/>
              </a:rPr>
              <a:t> </a:t>
            </a:r>
            <a:r>
              <a:rPr lang="id-ID" sz="2400" b="0" dirty="0">
                <a:solidFill>
                  <a:schemeClr val="tx1"/>
                </a:solidFill>
                <a:latin typeface="Calibri Light"/>
                <a:cs typeface="Calibri Light"/>
              </a:rPr>
              <a:t>Slides</a:t>
            </a:r>
          </a:p>
        </p:txBody>
      </p:sp>
    </p:spTree>
    <p:extLst>
      <p:ext uri="{BB962C8B-B14F-4D97-AF65-F5344CB8AC3E}">
        <p14:creationId xmlns:p14="http://schemas.microsoft.com/office/powerpoint/2010/main" val="30717834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5964" y="12712709"/>
            <a:ext cx="5484971" cy="730250"/>
          </a:xfrm>
          <a:prstGeom prst="rect">
            <a:avLst/>
          </a:prstGeom>
        </p:spPr>
        <p:txBody>
          <a:bodyPr vert="horz" lIns="182843" tIns="91422" rIns="182843" bIns="91422" rtlCol="0" anchor="ctr"/>
          <a:lstStyle>
            <a:lvl1pPr algn="l">
              <a:defRPr sz="2400">
                <a:solidFill>
                  <a:schemeClr val="tx1">
                    <a:tint val="75000"/>
                  </a:schemeClr>
                </a:solidFill>
                <a:latin typeface="Lato Regular"/>
              </a:defRPr>
            </a:lvl1pPr>
          </a:lstStyle>
          <a:p>
            <a:endParaRPr lang="en-US" dirty="0"/>
          </a:p>
        </p:txBody>
      </p:sp>
      <p:sp>
        <p:nvSpPr>
          <p:cNvPr id="5" name="Footer Placeholder 4"/>
          <p:cNvSpPr>
            <a:spLocks noGrp="1"/>
          </p:cNvSpPr>
          <p:nvPr>
            <p:ph type="ftr" sz="quarter" idx="3"/>
          </p:nvPr>
        </p:nvSpPr>
        <p:spPr>
          <a:xfrm>
            <a:off x="8075097" y="12712709"/>
            <a:ext cx="8227457" cy="730250"/>
          </a:xfrm>
          <a:prstGeom prst="rect">
            <a:avLst/>
          </a:prstGeom>
        </p:spPr>
        <p:txBody>
          <a:bodyPr vert="horz" lIns="182843" tIns="91422" rIns="182843" bIns="91422" rtlCol="0" anchor="ctr"/>
          <a:lstStyle>
            <a:lvl1pPr algn="ctr">
              <a:defRPr sz="2400">
                <a:solidFill>
                  <a:schemeClr val="tx1">
                    <a:tint val="75000"/>
                  </a:schemeClr>
                </a:solidFill>
                <a:latin typeface="Lato Regular"/>
              </a:defRPr>
            </a:lvl1pPr>
          </a:lstStyle>
          <a:p>
            <a:endParaRPr lang="en-US" dirty="0"/>
          </a:p>
        </p:txBody>
      </p:sp>
      <p:sp>
        <p:nvSpPr>
          <p:cNvPr id="6" name="Slide Number Placeholder 5"/>
          <p:cNvSpPr>
            <a:spLocks noGrp="1"/>
          </p:cNvSpPr>
          <p:nvPr>
            <p:ph type="sldNum" sz="quarter" idx="4"/>
          </p:nvPr>
        </p:nvSpPr>
        <p:spPr>
          <a:xfrm>
            <a:off x="17216715" y="12712709"/>
            <a:ext cx="5484971" cy="730250"/>
          </a:xfrm>
          <a:prstGeom prst="rect">
            <a:avLst/>
          </a:prstGeom>
        </p:spPr>
        <p:txBody>
          <a:bodyPr vert="horz" lIns="182843" tIns="91422" rIns="182843" bIns="91422" rtlCol="0" anchor="ctr"/>
          <a:lstStyle>
            <a:lvl1pPr algn="r">
              <a:defRPr sz="2400">
                <a:solidFill>
                  <a:schemeClr val="tx1">
                    <a:tint val="75000"/>
                  </a:schemeClr>
                </a:solidFill>
                <a:latin typeface="Lato Regular"/>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98" r:id="rId1"/>
    <p:sldLayoutId id="2147483797" r:id="rId2"/>
    <p:sldLayoutId id="2147483747" r:id="rId3"/>
    <p:sldLayoutId id="2147483801" r:id="rId4"/>
    <p:sldLayoutId id="2147483657" r:id="rId5"/>
    <p:sldLayoutId id="2147483849" r:id="rId6"/>
    <p:sldLayoutId id="2147483752" r:id="rId7"/>
    <p:sldLayoutId id="2147483819" r:id="rId8"/>
    <p:sldLayoutId id="2147483694" r:id="rId9"/>
    <p:sldLayoutId id="2147483818" r:id="rId10"/>
    <p:sldLayoutId id="2147483821" r:id="rId11"/>
    <p:sldLayoutId id="2147483766" r:id="rId12"/>
    <p:sldLayoutId id="2147483780" r:id="rId13"/>
    <p:sldLayoutId id="2147483793" r:id="rId14"/>
    <p:sldLayoutId id="2147483809" r:id="rId15"/>
    <p:sldLayoutId id="2147483820" r:id="rId16"/>
    <p:sldLayoutId id="2147483822" r:id="rId17"/>
    <p:sldLayoutId id="2147483823" r:id="rId18"/>
    <p:sldLayoutId id="2147483844" r:id="rId19"/>
    <p:sldLayoutId id="2147483848" r:id="rId20"/>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35414" y="3811465"/>
            <a:ext cx="19981333" cy="7446289"/>
            <a:chOff x="4912623" y="4468342"/>
            <a:chExt cx="14193450" cy="2971003"/>
          </a:xfrm>
        </p:grpSpPr>
        <p:sp>
          <p:nvSpPr>
            <p:cNvPr id="54" name="TextBox 53"/>
            <p:cNvSpPr txBox="1"/>
            <p:nvPr/>
          </p:nvSpPr>
          <p:spPr>
            <a:xfrm>
              <a:off x="4912623" y="5928904"/>
              <a:ext cx="14193450" cy="1510441"/>
            </a:xfrm>
            <a:prstGeom prst="rect">
              <a:avLst/>
            </a:prstGeom>
            <a:noFill/>
          </p:spPr>
          <p:txBody>
            <a:bodyPr wrap="square" rtlCol="0">
              <a:spAutoFit/>
            </a:bodyPr>
            <a:lstStyle/>
            <a:p>
              <a:pPr>
                <a:lnSpc>
                  <a:spcPct val="120000"/>
                </a:lnSpc>
              </a:pPr>
              <a:r>
                <a:rPr lang="vi-VN" sz="4000" b="1" dirty="0">
                  <a:solidFill>
                    <a:schemeClr val="tx1">
                      <a:lumMod val="50000"/>
                    </a:schemeClr>
                  </a:solidFill>
                  <a:latin typeface="Times New Roman" panose="02020603050405020304" pitchFamily="18" charset="0"/>
                  <a:cs typeface="Times New Roman" panose="02020603050405020304" pitchFamily="18" charset="0"/>
                </a:rPr>
                <a:t>                                         Giảng viên hướng dẫn: Ths.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Trần</a:t>
              </a: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Duy</a:t>
              </a: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Hùng</a:t>
              </a:r>
              <a:endParaRPr lang="vi-VN" sz="4000" b="1" dirty="0">
                <a:solidFill>
                  <a:schemeClr val="tx1">
                    <a:lumMod val="50000"/>
                  </a:schemeClr>
                </a:solidFill>
                <a:latin typeface="Times New Roman" panose="02020603050405020304" pitchFamily="18" charset="0"/>
                <a:cs typeface="Times New Roman" panose="02020603050405020304" pitchFamily="18" charset="0"/>
              </a:endParaRPr>
            </a:p>
            <a:p>
              <a:pPr>
                <a:lnSpc>
                  <a:spcPct val="120000"/>
                </a:lnSpc>
              </a:pPr>
              <a:r>
                <a:rPr lang="vi-VN" sz="4000" b="1" dirty="0">
                  <a:solidFill>
                    <a:schemeClr val="tx1">
                      <a:lumMod val="50000"/>
                    </a:schemeClr>
                  </a:solidFill>
                  <a:latin typeface="Times New Roman" panose="02020603050405020304" pitchFamily="18" charset="0"/>
                  <a:cs typeface="Times New Roman" panose="02020603050405020304" pitchFamily="18" charset="0"/>
                </a:rPr>
                <a:t>                                        Sinh viên thực hiện: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Nguyễn</a:t>
              </a: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Công</a:t>
              </a:r>
              <a:r>
                <a:rPr lang="en-US" sz="4000" b="1" dirty="0">
                  <a:solidFill>
                    <a:schemeClr val="tx1">
                      <a:lumMod val="50000"/>
                    </a:schemeClr>
                  </a:solidFill>
                  <a:latin typeface="Times New Roman" panose="02020603050405020304" pitchFamily="18" charset="0"/>
                  <a:cs typeface="Times New Roman" panose="02020603050405020304" pitchFamily="18" charset="0"/>
                </a:rPr>
                <a:t> Minh  – 19A3</a:t>
              </a:r>
              <a:br>
                <a:rPr lang="en-US" sz="4000" b="1" dirty="0">
                  <a:solidFill>
                    <a:schemeClr val="tx1">
                      <a:lumMod val="50000"/>
                    </a:schemeClr>
                  </a:solidFill>
                  <a:latin typeface="Times New Roman" panose="02020603050405020304" pitchFamily="18" charset="0"/>
                  <a:cs typeface="Times New Roman" panose="02020603050405020304" pitchFamily="18" charset="0"/>
                </a:rPr>
              </a:b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Kiều</a:t>
              </a: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Hoàng</a:t>
              </a: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Dương</a:t>
              </a:r>
              <a:r>
                <a:rPr lang="en-US" sz="4000" b="1" dirty="0">
                  <a:solidFill>
                    <a:schemeClr val="tx1">
                      <a:lumMod val="50000"/>
                    </a:schemeClr>
                  </a:solidFill>
                  <a:latin typeface="Times New Roman" panose="02020603050405020304" pitchFamily="18" charset="0"/>
                  <a:cs typeface="Times New Roman" panose="02020603050405020304" pitchFamily="18" charset="0"/>
                </a:rPr>
                <a:t>  – 19A3</a:t>
              </a:r>
            </a:p>
            <a:p>
              <a:pPr>
                <a:lnSpc>
                  <a:spcPct val="120000"/>
                </a:lnSpc>
              </a:pP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Vũ</a:t>
              </a: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Xuân</a:t>
              </a: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Trường</a:t>
              </a:r>
              <a:r>
                <a:rPr lang="en-US" sz="4000" b="1" dirty="0">
                  <a:solidFill>
                    <a:schemeClr val="tx1">
                      <a:lumMod val="50000"/>
                    </a:schemeClr>
                  </a:solidFill>
                  <a:latin typeface="Times New Roman" panose="02020603050405020304" pitchFamily="18" charset="0"/>
                  <a:cs typeface="Times New Roman" panose="02020603050405020304" pitchFamily="18" charset="0"/>
                </a:rPr>
                <a:t>     – 19A3</a:t>
              </a:r>
            </a:p>
            <a:p>
              <a:pPr>
                <a:lnSpc>
                  <a:spcPct val="120000"/>
                </a:lnSpc>
              </a:pP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Nguyễn</a:t>
              </a: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Đình</a:t>
              </a:r>
              <a:r>
                <a:rPr lang="en-US" sz="4000" b="1" dirty="0">
                  <a:solidFill>
                    <a:schemeClr val="tx1">
                      <a:lumMod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schemeClr>
                  </a:solidFill>
                  <a:latin typeface="Times New Roman" panose="02020603050405020304" pitchFamily="18" charset="0"/>
                  <a:cs typeface="Times New Roman" panose="02020603050405020304" pitchFamily="18" charset="0"/>
                </a:rPr>
                <a:t>Văn</a:t>
              </a:r>
              <a:r>
                <a:rPr lang="en-US" sz="4000" b="1" dirty="0">
                  <a:solidFill>
                    <a:schemeClr val="tx1">
                      <a:lumMod val="50000"/>
                    </a:schemeClr>
                  </a:solidFill>
                  <a:latin typeface="Times New Roman" panose="02020603050405020304" pitchFamily="18" charset="0"/>
                  <a:cs typeface="Times New Roman" panose="02020603050405020304" pitchFamily="18" charset="0"/>
                </a:rPr>
                <a:t>    – 19A2</a:t>
              </a:r>
              <a:endParaRPr lang="vi-VN" sz="40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88" name="TextBox 87"/>
            <p:cNvSpPr txBox="1"/>
            <p:nvPr/>
          </p:nvSpPr>
          <p:spPr>
            <a:xfrm>
              <a:off x="5773040" y="4468342"/>
              <a:ext cx="12359701" cy="478920"/>
            </a:xfrm>
            <a:prstGeom prst="rect">
              <a:avLst/>
            </a:prstGeom>
            <a:noFill/>
          </p:spPr>
          <p:txBody>
            <a:bodyPr wrap="square" rtlCol="0">
              <a:spAutoFit/>
            </a:bodyPr>
            <a:lstStyle/>
            <a:p>
              <a:pPr algn="ctr"/>
              <a:r>
                <a:rPr lang="en-US" sz="7200" b="1" dirty="0">
                  <a:solidFill>
                    <a:schemeClr val="accent3">
                      <a:lumMod val="50000"/>
                    </a:schemeClr>
                  </a:solidFill>
                  <a:latin typeface="Times New Roman" panose="02020603050405020304" pitchFamily="18" charset="0"/>
                  <a:cs typeface="Times New Roman" panose="02020603050405020304" pitchFamily="18" charset="0"/>
                </a:rPr>
                <a:t>AN</a:t>
              </a:r>
              <a:r>
                <a:rPr lang="en-US" sz="7200" b="1" dirty="0">
                  <a:solidFill>
                    <a:schemeClr val="accent3">
                      <a:lumMod val="75000"/>
                    </a:schemeClr>
                  </a:solidFill>
                  <a:latin typeface="Times New Roman" panose="02020603050405020304" pitchFamily="18" charset="0"/>
                  <a:cs typeface="Times New Roman" panose="02020603050405020304" pitchFamily="18" charset="0"/>
                </a:rPr>
                <a:t> </a:t>
              </a:r>
              <a:r>
                <a:rPr lang="en-US" sz="7200" b="1" dirty="0">
                  <a:solidFill>
                    <a:schemeClr val="accent3">
                      <a:lumMod val="50000"/>
                    </a:schemeClr>
                  </a:solidFill>
                  <a:latin typeface="Times New Roman" panose="02020603050405020304" pitchFamily="18" charset="0"/>
                  <a:cs typeface="Times New Roman" panose="02020603050405020304" pitchFamily="18" charset="0"/>
                </a:rPr>
                <a:t>NINH VÀ BẢO MẬT DỮ LIỆU</a:t>
              </a:r>
              <a:endParaRPr lang="id-ID" sz="7200" b="1" dirty="0">
                <a:solidFill>
                  <a:schemeClr val="accent3">
                    <a:lumMod val="50000"/>
                  </a:schemeClr>
                </a:solidFill>
                <a:latin typeface="Times New Roman" panose="02020603050405020304" pitchFamily="18" charset="0"/>
                <a:cs typeface="Times New Roman" panose="02020603050405020304" pitchFamily="18" charset="0"/>
              </a:endParaRPr>
            </a:p>
          </p:txBody>
        </p:sp>
        <p:grpSp>
          <p:nvGrpSpPr>
            <p:cNvPr id="89" name="Group 88"/>
            <p:cNvGrpSpPr/>
            <p:nvPr/>
          </p:nvGrpSpPr>
          <p:grpSpPr>
            <a:xfrm>
              <a:off x="10398962" y="5013673"/>
              <a:ext cx="3260330" cy="74457"/>
              <a:chOff x="1231876" y="1673885"/>
              <a:chExt cx="4323043" cy="46536"/>
            </a:xfrm>
          </p:grpSpPr>
          <p:sp>
            <p:nvSpPr>
              <p:cNvPr id="90" name="Rectangle 89"/>
              <p:cNvSpPr/>
              <p:nvPr/>
            </p:nvSpPr>
            <p:spPr>
              <a:xfrm flipV="1">
                <a:off x="1231876" y="1673968"/>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4" name="Rectangle 93"/>
              <p:cNvSpPr/>
              <p:nvPr/>
            </p:nvSpPr>
            <p:spPr>
              <a:xfrm flipV="1">
                <a:off x="1981136" y="167388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5" name="Rectangle 94"/>
              <p:cNvSpPr/>
              <p:nvPr/>
            </p:nvSpPr>
            <p:spPr>
              <a:xfrm flipV="1">
                <a:off x="2760063" y="1673968"/>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6" name="Rectangle 95"/>
              <p:cNvSpPr/>
              <p:nvPr/>
            </p:nvSpPr>
            <p:spPr>
              <a:xfrm flipV="1">
                <a:off x="3504556" y="1673885"/>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7" name="Rectangle 96"/>
              <p:cNvSpPr/>
              <p:nvPr/>
            </p:nvSpPr>
            <p:spPr>
              <a:xfrm flipV="1">
                <a:off x="4246394" y="1673885"/>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8" name="Rectangle 97"/>
              <p:cNvSpPr/>
              <p:nvPr/>
            </p:nvSpPr>
            <p:spPr>
              <a:xfrm flipV="1">
                <a:off x="5014566" y="1674702"/>
                <a:ext cx="540353"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grpSp>
        <p:sp>
          <p:nvSpPr>
            <p:cNvPr id="99" name="TextBox 98"/>
            <p:cNvSpPr txBox="1"/>
            <p:nvPr/>
          </p:nvSpPr>
          <p:spPr>
            <a:xfrm>
              <a:off x="6262472" y="5215474"/>
              <a:ext cx="11751715" cy="577160"/>
            </a:xfrm>
            <a:prstGeom prst="rect">
              <a:avLst/>
            </a:prstGeom>
            <a:noFill/>
          </p:spPr>
          <p:txBody>
            <a:bodyPr wrap="square" rtlCol="0">
              <a:spAutoFit/>
            </a:bodyPr>
            <a:lstStyle/>
            <a:p>
              <a:pPr algn="ctr"/>
              <a:r>
                <a:rPr lang="en-US" sz="4400" b="1" dirty="0">
                  <a:solidFill>
                    <a:schemeClr val="tx1">
                      <a:lumMod val="50000"/>
                    </a:schemeClr>
                  </a:solidFill>
                  <a:latin typeface="Times New Roman" panose="02020603050405020304" pitchFamily="18" charset="0"/>
                  <a:cs typeface="Times New Roman" panose="02020603050405020304" pitchFamily="18" charset="0"/>
                </a:rPr>
                <a:t>NHÓM 5: </a:t>
              </a:r>
              <a:r>
                <a:rPr lang="vi-VN" sz="4400" b="1" dirty="0">
                  <a:solidFill>
                    <a:schemeClr val="tx1">
                      <a:lumMod val="50000"/>
                    </a:schemeClr>
                  </a:solidFill>
                  <a:latin typeface="Times New Roman" panose="02020603050405020304" pitchFamily="18" charset="0"/>
                  <a:cs typeface="Times New Roman" panose="02020603050405020304" pitchFamily="18" charset="0"/>
                </a:rPr>
                <a:t>TÌM HIỂU PHƯƠNG THỨC TẤN CÔNG HTTPS BẰNG CACHE INJECTION VÀ CÁCH PHÒNG TRÁNH</a:t>
              </a:r>
              <a:endParaRPr lang="id-ID" sz="4000" b="1" dirty="0">
                <a:solidFill>
                  <a:schemeClr val="tx1">
                    <a:lumMod val="50000"/>
                  </a:schemeClr>
                </a:solidFill>
                <a:latin typeface="Times New Roman" panose="02020603050405020304" pitchFamily="18" charset="0"/>
                <a:cs typeface="Times New Roman" panose="02020603050405020304" pitchFamily="18" charset="0"/>
              </a:endParaRPr>
            </a:p>
          </p:txBody>
        </p:sp>
      </p:grpSp>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85170" y="384720"/>
            <a:ext cx="2862221" cy="2260600"/>
          </a:xfrm>
        </p:spPr>
      </p:pic>
      <p:sp>
        <p:nvSpPr>
          <p:cNvPr id="8" name="TextBox 7"/>
          <p:cNvSpPr txBox="1"/>
          <p:nvPr/>
        </p:nvSpPr>
        <p:spPr>
          <a:xfrm>
            <a:off x="8315505" y="1130299"/>
            <a:ext cx="8188460" cy="769441"/>
          </a:xfrm>
          <a:prstGeom prst="rect">
            <a:avLst/>
          </a:prstGeom>
          <a:noFill/>
        </p:spPr>
        <p:txBody>
          <a:bodyPr wrap="none" rtlCol="0">
            <a:spAutoFit/>
          </a:bodyPr>
          <a:lstStyle/>
          <a:p>
            <a:pPr algn="ctr"/>
            <a:r>
              <a:rPr lang="en-US" sz="4400" dirty="0">
                <a:solidFill>
                  <a:schemeClr val="tx1">
                    <a:lumMod val="50000"/>
                  </a:schemeClr>
                </a:solidFill>
                <a:latin typeface="Times New Roman" panose="02020603050405020304" pitchFamily="18" charset="0"/>
                <a:cs typeface="Times New Roman" panose="02020603050405020304" pitchFamily="18" charset="0"/>
              </a:rPr>
              <a:t>TRƯỜNG</a:t>
            </a:r>
            <a:r>
              <a:rPr lang="vi-VN" sz="4400" dirty="0">
                <a:solidFill>
                  <a:schemeClr val="tx1">
                    <a:lumMod val="50000"/>
                  </a:schemeClr>
                </a:solidFill>
                <a:latin typeface="Times New Roman" panose="02020603050405020304" pitchFamily="18" charset="0"/>
                <a:cs typeface="Times New Roman" panose="02020603050405020304" pitchFamily="18" charset="0"/>
              </a:rPr>
              <a:t> ĐẠI HỌC MỞ HÀ NỘI</a:t>
            </a:r>
            <a:endParaRPr lang="en-US" sz="44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36638" y="1814323"/>
            <a:ext cx="9079770" cy="830997"/>
          </a:xfrm>
          <a:prstGeom prst="rect">
            <a:avLst/>
          </a:prstGeom>
          <a:noFill/>
        </p:spPr>
        <p:txBody>
          <a:bodyPr wrap="square" rtlCol="0">
            <a:spAutoFit/>
          </a:bodyPr>
          <a:lstStyle/>
          <a:p>
            <a:r>
              <a:rPr lang="vi-VN" sz="4800" dirty="0">
                <a:solidFill>
                  <a:schemeClr val="tx1">
                    <a:lumMod val="50000"/>
                  </a:schemeClr>
                </a:solidFill>
                <a:latin typeface="Times New Roman" panose="02020603050405020304" pitchFamily="18" charset="0"/>
                <a:cs typeface="Times New Roman" panose="02020603050405020304" pitchFamily="18" charset="0"/>
              </a:rPr>
              <a:t>KHOA CÔNG NGHỆ THÔNG TIN</a:t>
            </a:r>
            <a:endParaRPr lang="en-US" sz="4800" dirty="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86487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493D7D-533C-42E5-81E0-1DC061BB6211}"/>
              </a:ext>
            </a:extLst>
          </p:cNvPr>
          <p:cNvGrpSpPr/>
          <p:nvPr/>
        </p:nvGrpSpPr>
        <p:grpSpPr>
          <a:xfrm>
            <a:off x="5015815" y="438473"/>
            <a:ext cx="16396163" cy="3223358"/>
            <a:chOff x="2979991" y="4003231"/>
            <a:chExt cx="16396163" cy="3029556"/>
          </a:xfrm>
        </p:grpSpPr>
        <p:sp>
          <p:nvSpPr>
            <p:cNvPr id="3" name="Freeform 7">
              <a:extLst>
                <a:ext uri="{FF2B5EF4-FFF2-40B4-BE49-F238E27FC236}">
                  <a16:creationId xmlns:a16="http://schemas.microsoft.com/office/drawing/2014/main" id="{1142B73E-C0B6-47CF-8C49-8FCC0FFB2574}"/>
                </a:ext>
              </a:extLst>
            </p:cNvPr>
            <p:cNvSpPr>
              <a:spLocks noEditPoints="1"/>
            </p:cNvSpPr>
            <p:nvPr/>
          </p:nvSpPr>
          <p:spPr bwMode="auto">
            <a:xfrm>
              <a:off x="4322244" y="4003231"/>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8C38FFD-8EFE-4DE0-9BFD-30874AAFE97C}"/>
                </a:ext>
              </a:extLst>
            </p:cNvPr>
            <p:cNvGrpSpPr/>
            <p:nvPr/>
          </p:nvGrpSpPr>
          <p:grpSpPr>
            <a:xfrm>
              <a:off x="2979991" y="4121205"/>
              <a:ext cx="16396163" cy="2911582"/>
              <a:chOff x="3024558" y="5643858"/>
              <a:chExt cx="16396163" cy="2911582"/>
            </a:xfrm>
          </p:grpSpPr>
          <p:sp>
            <p:nvSpPr>
              <p:cNvPr id="6" name="Content Placeholder 19">
                <a:extLst>
                  <a:ext uri="{FF2B5EF4-FFF2-40B4-BE49-F238E27FC236}">
                    <a16:creationId xmlns:a16="http://schemas.microsoft.com/office/drawing/2014/main" id="{D48397C5-90A4-4FAF-AEC0-E8F96DBDD1EB}"/>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30BB4C4-0DA1-42B7-83DD-902F50A81911}"/>
                  </a:ext>
                </a:extLst>
              </p:cNvPr>
              <p:cNvSpPr txBox="1"/>
              <p:nvPr/>
            </p:nvSpPr>
            <p:spPr>
              <a:xfrm>
                <a:off x="5482504" y="5643858"/>
                <a:ext cx="13938217"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5" name="TextBox 4">
              <a:extLst>
                <a:ext uri="{FF2B5EF4-FFF2-40B4-BE49-F238E27FC236}">
                  <a16:creationId xmlns:a16="http://schemas.microsoft.com/office/drawing/2014/main" id="{33D8D165-E5F4-4109-A79E-7BD3DA1F1547}"/>
                </a:ext>
              </a:extLst>
            </p:cNvPr>
            <p:cNvSpPr txBox="1"/>
            <p:nvPr/>
          </p:nvSpPr>
          <p:spPr>
            <a:xfrm>
              <a:off x="4398125" y="4205247"/>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sp>
        <p:nvSpPr>
          <p:cNvPr id="8" name="TextBox 7">
            <a:extLst>
              <a:ext uri="{FF2B5EF4-FFF2-40B4-BE49-F238E27FC236}">
                <a16:creationId xmlns:a16="http://schemas.microsoft.com/office/drawing/2014/main" id="{D475AD1A-F2F6-449B-9020-C2977D167354}"/>
              </a:ext>
            </a:extLst>
          </p:cNvPr>
          <p:cNvSpPr txBox="1"/>
          <p:nvPr/>
        </p:nvSpPr>
        <p:spPr>
          <a:xfrm>
            <a:off x="1709269" y="2137726"/>
            <a:ext cx="8717451" cy="830997"/>
          </a:xfrm>
          <a:prstGeom prst="rect">
            <a:avLst/>
          </a:prstGeom>
          <a:noFill/>
        </p:spPr>
        <p:txBody>
          <a:bodyPr wrap="none" rtlCol="0">
            <a:spAutoFit/>
          </a:bodyPr>
          <a:lstStyle/>
          <a:p>
            <a:r>
              <a:rPr lang="fr-FR" sz="4800" b="1" dirty="0">
                <a:solidFill>
                  <a:schemeClr val="tx1">
                    <a:lumMod val="50000"/>
                  </a:schemeClr>
                </a:solidFill>
                <a:latin typeface="Times New Roman" panose="02020603050405020304" pitchFamily="18" charset="0"/>
                <a:cs typeface="Times New Roman" panose="02020603050405020304" pitchFamily="18" charset="0"/>
              </a:rPr>
              <a:t>2.3.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Các</a:t>
            </a:r>
            <a:r>
              <a:rPr lang="fr-FR" sz="4800" b="1" dirty="0">
                <a:solidFill>
                  <a:schemeClr val="tx1">
                    <a:lumMod val="50000"/>
                  </a:schemeClr>
                </a:solidFill>
                <a:latin typeface="Times New Roman" panose="02020603050405020304" pitchFamily="18" charset="0"/>
                <a:cs typeface="Times New Roman" panose="02020603050405020304" pitchFamily="18" charset="0"/>
              </a:rPr>
              <a:t>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kỹ</a:t>
            </a:r>
            <a:r>
              <a:rPr lang="fr-FR" sz="4800" b="1" dirty="0">
                <a:solidFill>
                  <a:schemeClr val="tx1">
                    <a:lumMod val="50000"/>
                  </a:schemeClr>
                </a:solidFill>
                <a:latin typeface="Times New Roman" panose="02020603050405020304" pitchFamily="18" charset="0"/>
                <a:cs typeface="Times New Roman" panose="02020603050405020304" pitchFamily="18" charset="0"/>
              </a:rPr>
              <a:t>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thuật</a:t>
            </a:r>
            <a:r>
              <a:rPr lang="fr-FR" sz="4800" b="1" dirty="0">
                <a:solidFill>
                  <a:schemeClr val="tx1">
                    <a:lumMod val="50000"/>
                  </a:schemeClr>
                </a:solidFill>
                <a:latin typeface="Times New Roman" panose="02020603050405020304" pitchFamily="18" charset="0"/>
                <a:cs typeface="Times New Roman" panose="02020603050405020304" pitchFamily="18" charset="0"/>
              </a:rPr>
              <a:t> cache injection</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1624375-0A6D-43CC-8CE3-C32C454DA846}"/>
              </a:ext>
            </a:extLst>
          </p:cNvPr>
          <p:cNvSpPr/>
          <p:nvPr/>
        </p:nvSpPr>
        <p:spPr>
          <a:xfrm>
            <a:off x="2260957" y="3481215"/>
            <a:ext cx="20042451" cy="8894743"/>
          </a:xfrm>
          <a:prstGeom prst="rect">
            <a:avLst/>
          </a:prstGeom>
        </p:spPr>
        <p:txBody>
          <a:bodyPr wrap="square">
            <a:spAutoFit/>
          </a:bodyPr>
          <a:lstStyle/>
          <a:p>
            <a:pPr marL="571500" indent="-571500" algn="just">
              <a:buFont typeface="Wingdings" pitchFamily="2" charset="2"/>
              <a:buChar char="Ø"/>
            </a:pPr>
            <a:r>
              <a:rPr lang="vi-VN" sz="44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Kỹ thuật Cache Injection trong một hệ thống xử lý.</a:t>
            </a:r>
            <a:endParaRPr lang="en-US" sz="44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1485717" lvl="1" indent="-571500" algn="just">
              <a:buFont typeface="Wingdings" pitchFamily="2" charset="2"/>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Đây là kỹ thuật thực hiện cache injection bao gồm địa chỉ giám sát trên một bus. Quyền sở hữu của đầu vào/đầu ra dữ liệu trên bus thu được bởi cache khi một địa chỉ trên bus (được kết hợp với dữ liệu đầu vào/đầu ra) tương ứng với một địa chỉ của một khối dữ liệu được lưu trữ trong bộ nhớ cache.</a:t>
            </a:r>
            <a:endPar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lgn="just">
              <a:buFont typeface="Wingdings" pitchFamily="2" charset="2"/>
              <a:buChar char="Ø"/>
            </a:pPr>
            <a:r>
              <a:rPr lang="vi-VN" sz="44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Kỹ thuật Cache Injection trong một hệ thống xử lý sử dụng một Cache Injection Instruction.</a:t>
            </a:r>
          </a:p>
          <a:p>
            <a:pPr marL="1485717" lvl="1" indent="-571500" algn="just">
              <a:buFont typeface="Wingdings" pitchFamily="2" charset="2"/>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Đây là kỹ thuật thực hiện cache injection bao gồm địa chỉ giám sát trên một bus để đáp ứng với một hướng dẫn cache injection. Quyền sở hữu của đầu vào/đầu ra dữ liệu trên bus thu được bởi cache khi một địa chỉ trên bus (được kết hợp với dữ liệu đầu vào/đầu ra) tương ứng với một địa chỉ của một khối dữ liệu liên quan đến việc hướng dẫn cache injection.</a:t>
            </a:r>
          </a:p>
          <a:p>
            <a:pPr marL="571500" indent="-571500" algn="just">
              <a:buFont typeface="Wingdings" pitchFamily="2" charset="2"/>
              <a:buChar char="Ø"/>
            </a:pPr>
            <a:endPar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4588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493D7D-533C-42E5-81E0-1DC061BB6211}"/>
              </a:ext>
            </a:extLst>
          </p:cNvPr>
          <p:cNvGrpSpPr/>
          <p:nvPr/>
        </p:nvGrpSpPr>
        <p:grpSpPr>
          <a:xfrm>
            <a:off x="5015815" y="438473"/>
            <a:ext cx="16396163" cy="3223358"/>
            <a:chOff x="2979991" y="4003231"/>
            <a:chExt cx="16396163" cy="3029556"/>
          </a:xfrm>
        </p:grpSpPr>
        <p:sp>
          <p:nvSpPr>
            <p:cNvPr id="3" name="Freeform 7">
              <a:extLst>
                <a:ext uri="{FF2B5EF4-FFF2-40B4-BE49-F238E27FC236}">
                  <a16:creationId xmlns:a16="http://schemas.microsoft.com/office/drawing/2014/main" id="{1142B73E-C0B6-47CF-8C49-8FCC0FFB2574}"/>
                </a:ext>
              </a:extLst>
            </p:cNvPr>
            <p:cNvSpPr>
              <a:spLocks noEditPoints="1"/>
            </p:cNvSpPr>
            <p:nvPr/>
          </p:nvSpPr>
          <p:spPr bwMode="auto">
            <a:xfrm>
              <a:off x="4322244" y="4003231"/>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8C38FFD-8EFE-4DE0-9BFD-30874AAFE97C}"/>
                </a:ext>
              </a:extLst>
            </p:cNvPr>
            <p:cNvGrpSpPr/>
            <p:nvPr/>
          </p:nvGrpSpPr>
          <p:grpSpPr>
            <a:xfrm>
              <a:off x="2979991" y="4121205"/>
              <a:ext cx="16396163" cy="2911582"/>
              <a:chOff x="3024558" y="5643858"/>
              <a:chExt cx="16396163" cy="2911582"/>
            </a:xfrm>
          </p:grpSpPr>
          <p:sp>
            <p:nvSpPr>
              <p:cNvPr id="6" name="Content Placeholder 19">
                <a:extLst>
                  <a:ext uri="{FF2B5EF4-FFF2-40B4-BE49-F238E27FC236}">
                    <a16:creationId xmlns:a16="http://schemas.microsoft.com/office/drawing/2014/main" id="{D48397C5-90A4-4FAF-AEC0-E8F96DBDD1EB}"/>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30BB4C4-0DA1-42B7-83DD-902F50A81911}"/>
                  </a:ext>
                </a:extLst>
              </p:cNvPr>
              <p:cNvSpPr txBox="1"/>
              <p:nvPr/>
            </p:nvSpPr>
            <p:spPr>
              <a:xfrm>
                <a:off x="5482504" y="5643858"/>
                <a:ext cx="13938217"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5" name="TextBox 4">
              <a:extLst>
                <a:ext uri="{FF2B5EF4-FFF2-40B4-BE49-F238E27FC236}">
                  <a16:creationId xmlns:a16="http://schemas.microsoft.com/office/drawing/2014/main" id="{33D8D165-E5F4-4109-A79E-7BD3DA1F1547}"/>
                </a:ext>
              </a:extLst>
            </p:cNvPr>
            <p:cNvSpPr txBox="1"/>
            <p:nvPr/>
          </p:nvSpPr>
          <p:spPr>
            <a:xfrm>
              <a:off x="4398125" y="4205247"/>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sp>
        <p:nvSpPr>
          <p:cNvPr id="8" name="TextBox 7">
            <a:extLst>
              <a:ext uri="{FF2B5EF4-FFF2-40B4-BE49-F238E27FC236}">
                <a16:creationId xmlns:a16="http://schemas.microsoft.com/office/drawing/2014/main" id="{D475AD1A-F2F6-449B-9020-C2977D167354}"/>
              </a:ext>
            </a:extLst>
          </p:cNvPr>
          <p:cNvSpPr txBox="1"/>
          <p:nvPr/>
        </p:nvSpPr>
        <p:spPr>
          <a:xfrm>
            <a:off x="1709269" y="2137726"/>
            <a:ext cx="8717451" cy="830997"/>
          </a:xfrm>
          <a:prstGeom prst="rect">
            <a:avLst/>
          </a:prstGeom>
          <a:noFill/>
        </p:spPr>
        <p:txBody>
          <a:bodyPr wrap="none" rtlCol="0">
            <a:spAutoFit/>
          </a:bodyPr>
          <a:lstStyle/>
          <a:p>
            <a:r>
              <a:rPr lang="fr-FR" sz="4800" b="1" dirty="0">
                <a:solidFill>
                  <a:schemeClr val="tx1">
                    <a:lumMod val="50000"/>
                  </a:schemeClr>
                </a:solidFill>
                <a:latin typeface="Times New Roman" panose="02020603050405020304" pitchFamily="18" charset="0"/>
                <a:cs typeface="Times New Roman" panose="02020603050405020304" pitchFamily="18" charset="0"/>
              </a:rPr>
              <a:t>2.3.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Các</a:t>
            </a:r>
            <a:r>
              <a:rPr lang="fr-FR" sz="4800" b="1" dirty="0">
                <a:solidFill>
                  <a:schemeClr val="tx1">
                    <a:lumMod val="50000"/>
                  </a:schemeClr>
                </a:solidFill>
                <a:latin typeface="Times New Roman" panose="02020603050405020304" pitchFamily="18" charset="0"/>
                <a:cs typeface="Times New Roman" panose="02020603050405020304" pitchFamily="18" charset="0"/>
              </a:rPr>
              <a:t>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kỹ</a:t>
            </a:r>
            <a:r>
              <a:rPr lang="fr-FR" sz="4800" b="1" dirty="0">
                <a:solidFill>
                  <a:schemeClr val="tx1">
                    <a:lumMod val="50000"/>
                  </a:schemeClr>
                </a:solidFill>
                <a:latin typeface="Times New Roman" panose="02020603050405020304" pitchFamily="18" charset="0"/>
                <a:cs typeface="Times New Roman" panose="02020603050405020304" pitchFamily="18" charset="0"/>
              </a:rPr>
              <a:t>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thuật</a:t>
            </a:r>
            <a:r>
              <a:rPr lang="fr-FR" sz="4800" b="1" dirty="0">
                <a:solidFill>
                  <a:schemeClr val="tx1">
                    <a:lumMod val="50000"/>
                  </a:schemeClr>
                </a:solidFill>
                <a:latin typeface="Times New Roman" panose="02020603050405020304" pitchFamily="18" charset="0"/>
                <a:cs typeface="Times New Roman" panose="02020603050405020304" pitchFamily="18" charset="0"/>
              </a:rPr>
              <a:t> cache injection</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1624375-0A6D-43CC-8CE3-C32C454DA846}"/>
              </a:ext>
            </a:extLst>
          </p:cNvPr>
          <p:cNvSpPr/>
          <p:nvPr/>
        </p:nvSpPr>
        <p:spPr>
          <a:xfrm>
            <a:off x="2260957" y="3481215"/>
            <a:ext cx="20042451" cy="6186309"/>
          </a:xfrm>
          <a:prstGeom prst="rect">
            <a:avLst/>
          </a:prstGeom>
        </p:spPr>
        <p:txBody>
          <a:bodyPr wrap="square">
            <a:spAutoFit/>
          </a:bodyPr>
          <a:lstStyle/>
          <a:p>
            <a:pPr marL="571500" indent="-571500" algn="just">
              <a:buFont typeface="Wingdings" pitchFamily="2" charset="2"/>
              <a:buChar char="Ø"/>
            </a:pPr>
            <a:r>
              <a:rPr lang="vi-VN" sz="44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Kỹ thuật Cache Injection trong một hệ thống xử lý đáp ứng một hướng dẫn trình tự cụ thể.</a:t>
            </a:r>
            <a:endParaRPr lang="en-US" sz="44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1485717" lvl="1" indent="-571500" algn="just">
              <a:buFont typeface="Wingdings" pitchFamily="2" charset="2"/>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Một kỹ thuật để thực hiện cache injection bao gồm theo dõi một luồng hướng dẫn cho một trình tự hướng dẫn cụ thể. Địa chỉ trên một bus sau đó được theo dõi, bởi cache, để đáp ứng với phát hiện trình tự hướng dẫn cụ thể một số lần xác định. Quyền sở hữu của đầu vào/đầu ra dữ liệu trên bus sau đó thu được bởi bộ nhớ cache khi một địa chỉ trên bus (được kết hợp với dữ liệu đầu vào/đầu ra) tương ứng với một địa chỉ của một khối dữ liệu được lưu trữ trong bộ nhớ cache.</a:t>
            </a:r>
            <a:endPar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lgn="just">
              <a:buFont typeface="Wingdings" pitchFamily="2" charset="2"/>
              <a:buChar char="Ø"/>
            </a:pPr>
            <a:endPar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08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493D7D-533C-42E5-81E0-1DC061BB6211}"/>
              </a:ext>
            </a:extLst>
          </p:cNvPr>
          <p:cNvGrpSpPr/>
          <p:nvPr/>
        </p:nvGrpSpPr>
        <p:grpSpPr>
          <a:xfrm>
            <a:off x="5015815" y="438473"/>
            <a:ext cx="16396163" cy="3223358"/>
            <a:chOff x="2979991" y="4003231"/>
            <a:chExt cx="16396163" cy="3029556"/>
          </a:xfrm>
        </p:grpSpPr>
        <p:sp>
          <p:nvSpPr>
            <p:cNvPr id="3" name="Freeform 7">
              <a:extLst>
                <a:ext uri="{FF2B5EF4-FFF2-40B4-BE49-F238E27FC236}">
                  <a16:creationId xmlns:a16="http://schemas.microsoft.com/office/drawing/2014/main" id="{1142B73E-C0B6-47CF-8C49-8FCC0FFB2574}"/>
                </a:ext>
              </a:extLst>
            </p:cNvPr>
            <p:cNvSpPr>
              <a:spLocks noEditPoints="1"/>
            </p:cNvSpPr>
            <p:nvPr/>
          </p:nvSpPr>
          <p:spPr bwMode="auto">
            <a:xfrm>
              <a:off x="4322244" y="4003231"/>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8C38FFD-8EFE-4DE0-9BFD-30874AAFE97C}"/>
                </a:ext>
              </a:extLst>
            </p:cNvPr>
            <p:cNvGrpSpPr/>
            <p:nvPr/>
          </p:nvGrpSpPr>
          <p:grpSpPr>
            <a:xfrm>
              <a:off x="2979991" y="4121205"/>
              <a:ext cx="16396163" cy="2911582"/>
              <a:chOff x="3024558" y="5643858"/>
              <a:chExt cx="16396163" cy="2911582"/>
            </a:xfrm>
          </p:grpSpPr>
          <p:sp>
            <p:nvSpPr>
              <p:cNvPr id="6" name="Content Placeholder 19">
                <a:extLst>
                  <a:ext uri="{FF2B5EF4-FFF2-40B4-BE49-F238E27FC236}">
                    <a16:creationId xmlns:a16="http://schemas.microsoft.com/office/drawing/2014/main" id="{D48397C5-90A4-4FAF-AEC0-E8F96DBDD1EB}"/>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30BB4C4-0DA1-42B7-83DD-902F50A81911}"/>
                  </a:ext>
                </a:extLst>
              </p:cNvPr>
              <p:cNvSpPr txBox="1"/>
              <p:nvPr/>
            </p:nvSpPr>
            <p:spPr>
              <a:xfrm>
                <a:off x="5482504" y="5643858"/>
                <a:ext cx="13938217"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5" name="TextBox 4">
              <a:extLst>
                <a:ext uri="{FF2B5EF4-FFF2-40B4-BE49-F238E27FC236}">
                  <a16:creationId xmlns:a16="http://schemas.microsoft.com/office/drawing/2014/main" id="{33D8D165-E5F4-4109-A79E-7BD3DA1F1547}"/>
                </a:ext>
              </a:extLst>
            </p:cNvPr>
            <p:cNvSpPr txBox="1"/>
            <p:nvPr/>
          </p:nvSpPr>
          <p:spPr>
            <a:xfrm>
              <a:off x="4398125" y="4205247"/>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sp>
        <p:nvSpPr>
          <p:cNvPr id="8" name="TextBox 7">
            <a:extLst>
              <a:ext uri="{FF2B5EF4-FFF2-40B4-BE49-F238E27FC236}">
                <a16:creationId xmlns:a16="http://schemas.microsoft.com/office/drawing/2014/main" id="{D475AD1A-F2F6-449B-9020-C2977D167354}"/>
              </a:ext>
            </a:extLst>
          </p:cNvPr>
          <p:cNvSpPr txBox="1"/>
          <p:nvPr/>
        </p:nvSpPr>
        <p:spPr>
          <a:xfrm>
            <a:off x="1709269" y="2137726"/>
            <a:ext cx="8717451" cy="830997"/>
          </a:xfrm>
          <a:prstGeom prst="rect">
            <a:avLst/>
          </a:prstGeom>
          <a:noFill/>
        </p:spPr>
        <p:txBody>
          <a:bodyPr wrap="none" rtlCol="0">
            <a:spAutoFit/>
          </a:bodyPr>
          <a:lstStyle/>
          <a:p>
            <a:r>
              <a:rPr lang="fr-FR" sz="4800" b="1" dirty="0">
                <a:solidFill>
                  <a:schemeClr val="tx1">
                    <a:lumMod val="50000"/>
                  </a:schemeClr>
                </a:solidFill>
                <a:latin typeface="Times New Roman" panose="02020603050405020304" pitchFamily="18" charset="0"/>
                <a:cs typeface="Times New Roman" panose="02020603050405020304" pitchFamily="18" charset="0"/>
              </a:rPr>
              <a:t>2.3.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Các</a:t>
            </a:r>
            <a:r>
              <a:rPr lang="fr-FR" sz="4800" b="1" dirty="0">
                <a:solidFill>
                  <a:schemeClr val="tx1">
                    <a:lumMod val="50000"/>
                  </a:schemeClr>
                </a:solidFill>
                <a:latin typeface="Times New Roman" panose="02020603050405020304" pitchFamily="18" charset="0"/>
                <a:cs typeface="Times New Roman" panose="02020603050405020304" pitchFamily="18" charset="0"/>
              </a:rPr>
              <a:t>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kỹ</a:t>
            </a:r>
            <a:r>
              <a:rPr lang="fr-FR" sz="4800" b="1" dirty="0">
                <a:solidFill>
                  <a:schemeClr val="tx1">
                    <a:lumMod val="50000"/>
                  </a:schemeClr>
                </a:solidFill>
                <a:latin typeface="Times New Roman" panose="02020603050405020304" pitchFamily="18" charset="0"/>
                <a:cs typeface="Times New Roman" panose="02020603050405020304" pitchFamily="18" charset="0"/>
              </a:rPr>
              <a:t>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thuật</a:t>
            </a:r>
            <a:r>
              <a:rPr lang="fr-FR" sz="4800" b="1" dirty="0">
                <a:solidFill>
                  <a:schemeClr val="tx1">
                    <a:lumMod val="50000"/>
                  </a:schemeClr>
                </a:solidFill>
                <a:latin typeface="Times New Roman" panose="02020603050405020304" pitchFamily="18" charset="0"/>
                <a:cs typeface="Times New Roman" panose="02020603050405020304" pitchFamily="18" charset="0"/>
              </a:rPr>
              <a:t> cache injection</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1624375-0A6D-43CC-8CE3-C32C454DA846}"/>
              </a:ext>
            </a:extLst>
          </p:cNvPr>
          <p:cNvSpPr/>
          <p:nvPr/>
        </p:nvSpPr>
        <p:spPr>
          <a:xfrm>
            <a:off x="2260957" y="3481215"/>
            <a:ext cx="20042451" cy="6186309"/>
          </a:xfrm>
          <a:prstGeom prst="rect">
            <a:avLst/>
          </a:prstGeom>
        </p:spPr>
        <p:txBody>
          <a:bodyPr wrap="square">
            <a:spAutoFit/>
          </a:bodyPr>
          <a:lstStyle/>
          <a:p>
            <a:pPr marL="571500" indent="-571500" algn="just">
              <a:buFont typeface="Wingdings" pitchFamily="2" charset="2"/>
              <a:buChar char="Ø"/>
            </a:pPr>
            <a:r>
              <a:rPr lang="vi-VN" sz="44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Kỹ thuật Cache Injection trong một hệ thống xử lý dựa trên một trạng thái chia sẻ.</a:t>
            </a:r>
            <a:endParaRPr lang="en-US" sz="44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1485717" lvl="1" indent="-571500" algn="just">
              <a:buFont typeface="Wingdings" pitchFamily="2" charset="2"/>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Một kỹ thuật thực hiện cache injection bao gồm giám sát, tại giao diện host, phản ứng với nghe lén một địa chỉ trên một bus. Khi phản ứng nghe lén cho thấy một khối dữ liệu liên quan đến địa chỉ ở trong trạng thái chia sẻ, đầu vào/đầu ra dữ liệu liên quan đến địa chỉ trên bus hướng đến bởi cache trong đó bao gồm các khối dữ liệu trong trạng thái chia sẻ và vị trí địa lý gần với giao diện host hơn một hoặc nhiều lưu trữ khác bao gồm các khối dữ liệu liên quan đến các địa chỉ trong trạng thái chia sẻ.</a:t>
            </a:r>
          </a:p>
        </p:txBody>
      </p:sp>
    </p:spTree>
    <p:extLst>
      <p:ext uri="{BB962C8B-B14F-4D97-AF65-F5344CB8AC3E}">
        <p14:creationId xmlns:p14="http://schemas.microsoft.com/office/powerpoint/2010/main" val="80069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493D7D-533C-42E5-81E0-1DC061BB6211}"/>
              </a:ext>
            </a:extLst>
          </p:cNvPr>
          <p:cNvGrpSpPr/>
          <p:nvPr/>
        </p:nvGrpSpPr>
        <p:grpSpPr>
          <a:xfrm>
            <a:off x="5015815" y="438473"/>
            <a:ext cx="16396163" cy="3223358"/>
            <a:chOff x="2979991" y="4003231"/>
            <a:chExt cx="16396163" cy="3029556"/>
          </a:xfrm>
        </p:grpSpPr>
        <p:sp>
          <p:nvSpPr>
            <p:cNvPr id="3" name="Freeform 7">
              <a:extLst>
                <a:ext uri="{FF2B5EF4-FFF2-40B4-BE49-F238E27FC236}">
                  <a16:creationId xmlns:a16="http://schemas.microsoft.com/office/drawing/2014/main" id="{1142B73E-C0B6-47CF-8C49-8FCC0FFB2574}"/>
                </a:ext>
              </a:extLst>
            </p:cNvPr>
            <p:cNvSpPr>
              <a:spLocks noEditPoints="1"/>
            </p:cNvSpPr>
            <p:nvPr/>
          </p:nvSpPr>
          <p:spPr bwMode="auto">
            <a:xfrm>
              <a:off x="4322244" y="4003231"/>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8C38FFD-8EFE-4DE0-9BFD-30874AAFE97C}"/>
                </a:ext>
              </a:extLst>
            </p:cNvPr>
            <p:cNvGrpSpPr/>
            <p:nvPr/>
          </p:nvGrpSpPr>
          <p:grpSpPr>
            <a:xfrm>
              <a:off x="2979991" y="4121205"/>
              <a:ext cx="16396163" cy="2911582"/>
              <a:chOff x="3024558" y="5643858"/>
              <a:chExt cx="16396163" cy="2911582"/>
            </a:xfrm>
          </p:grpSpPr>
          <p:sp>
            <p:nvSpPr>
              <p:cNvPr id="6" name="Content Placeholder 19">
                <a:extLst>
                  <a:ext uri="{FF2B5EF4-FFF2-40B4-BE49-F238E27FC236}">
                    <a16:creationId xmlns:a16="http://schemas.microsoft.com/office/drawing/2014/main" id="{D48397C5-90A4-4FAF-AEC0-E8F96DBDD1EB}"/>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30BB4C4-0DA1-42B7-83DD-902F50A81911}"/>
                  </a:ext>
                </a:extLst>
              </p:cNvPr>
              <p:cNvSpPr txBox="1"/>
              <p:nvPr/>
            </p:nvSpPr>
            <p:spPr>
              <a:xfrm>
                <a:off x="5482504" y="5643858"/>
                <a:ext cx="13938217"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5" name="TextBox 4">
              <a:extLst>
                <a:ext uri="{FF2B5EF4-FFF2-40B4-BE49-F238E27FC236}">
                  <a16:creationId xmlns:a16="http://schemas.microsoft.com/office/drawing/2014/main" id="{33D8D165-E5F4-4109-A79E-7BD3DA1F1547}"/>
                </a:ext>
              </a:extLst>
            </p:cNvPr>
            <p:cNvSpPr txBox="1"/>
            <p:nvPr/>
          </p:nvSpPr>
          <p:spPr>
            <a:xfrm>
              <a:off x="4398125" y="4205247"/>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sp>
        <p:nvSpPr>
          <p:cNvPr id="8" name="TextBox 7">
            <a:extLst>
              <a:ext uri="{FF2B5EF4-FFF2-40B4-BE49-F238E27FC236}">
                <a16:creationId xmlns:a16="http://schemas.microsoft.com/office/drawing/2014/main" id="{D475AD1A-F2F6-449B-9020-C2977D167354}"/>
              </a:ext>
            </a:extLst>
          </p:cNvPr>
          <p:cNvSpPr txBox="1"/>
          <p:nvPr/>
        </p:nvSpPr>
        <p:spPr>
          <a:xfrm>
            <a:off x="1709269" y="2137726"/>
            <a:ext cx="8717451" cy="830997"/>
          </a:xfrm>
          <a:prstGeom prst="rect">
            <a:avLst/>
          </a:prstGeom>
          <a:noFill/>
        </p:spPr>
        <p:txBody>
          <a:bodyPr wrap="none" rtlCol="0">
            <a:spAutoFit/>
          </a:bodyPr>
          <a:lstStyle/>
          <a:p>
            <a:r>
              <a:rPr lang="fr-FR" sz="4800" b="1" dirty="0">
                <a:solidFill>
                  <a:schemeClr val="tx1">
                    <a:lumMod val="50000"/>
                  </a:schemeClr>
                </a:solidFill>
                <a:latin typeface="Times New Roman" panose="02020603050405020304" pitchFamily="18" charset="0"/>
                <a:cs typeface="Times New Roman" panose="02020603050405020304" pitchFamily="18" charset="0"/>
              </a:rPr>
              <a:t>2.3.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Các</a:t>
            </a:r>
            <a:r>
              <a:rPr lang="fr-FR" sz="4800" b="1" dirty="0">
                <a:solidFill>
                  <a:schemeClr val="tx1">
                    <a:lumMod val="50000"/>
                  </a:schemeClr>
                </a:solidFill>
                <a:latin typeface="Times New Roman" panose="02020603050405020304" pitchFamily="18" charset="0"/>
                <a:cs typeface="Times New Roman" panose="02020603050405020304" pitchFamily="18" charset="0"/>
              </a:rPr>
              <a:t>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kỹ</a:t>
            </a:r>
            <a:r>
              <a:rPr lang="fr-FR" sz="4800" b="1" dirty="0">
                <a:solidFill>
                  <a:schemeClr val="tx1">
                    <a:lumMod val="50000"/>
                  </a:schemeClr>
                </a:solidFill>
                <a:latin typeface="Times New Roman" panose="02020603050405020304" pitchFamily="18" charset="0"/>
                <a:cs typeface="Times New Roman" panose="02020603050405020304" pitchFamily="18" charset="0"/>
              </a:rPr>
              <a:t> </a:t>
            </a:r>
            <a:r>
              <a:rPr lang="fr-FR" sz="4800" b="1" dirty="0" err="1">
                <a:solidFill>
                  <a:schemeClr val="tx1">
                    <a:lumMod val="50000"/>
                  </a:schemeClr>
                </a:solidFill>
                <a:latin typeface="Times New Roman" panose="02020603050405020304" pitchFamily="18" charset="0"/>
                <a:cs typeface="Times New Roman" panose="02020603050405020304" pitchFamily="18" charset="0"/>
              </a:rPr>
              <a:t>thuật</a:t>
            </a:r>
            <a:r>
              <a:rPr lang="fr-FR" sz="4800" b="1" dirty="0">
                <a:solidFill>
                  <a:schemeClr val="tx1">
                    <a:lumMod val="50000"/>
                  </a:schemeClr>
                </a:solidFill>
                <a:latin typeface="Times New Roman" panose="02020603050405020304" pitchFamily="18" charset="0"/>
                <a:cs typeface="Times New Roman" panose="02020603050405020304" pitchFamily="18" charset="0"/>
              </a:rPr>
              <a:t> cache injection</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1624375-0A6D-43CC-8CE3-C32C454DA846}"/>
              </a:ext>
            </a:extLst>
          </p:cNvPr>
          <p:cNvSpPr/>
          <p:nvPr/>
        </p:nvSpPr>
        <p:spPr>
          <a:xfrm>
            <a:off x="2260957" y="3481215"/>
            <a:ext cx="20042451" cy="4832092"/>
          </a:xfrm>
          <a:prstGeom prst="rect">
            <a:avLst/>
          </a:prstGeom>
        </p:spPr>
        <p:txBody>
          <a:bodyPr wrap="square">
            <a:spAutoFit/>
          </a:bodyPr>
          <a:lstStyle/>
          <a:p>
            <a:pPr marL="571500" indent="-571500" algn="just">
              <a:buFont typeface="Wingdings" pitchFamily="2" charset="2"/>
              <a:buChar char="Ø"/>
            </a:pPr>
            <a:r>
              <a:rPr lang="vi-VN" sz="44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Kỹ thuật Cache Injection trong một hệ thống xử lý từ một nút từ xa.</a:t>
            </a:r>
            <a:endParaRPr lang="en-US" sz="44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1485717" lvl="1" indent="-571500" algn="just">
              <a:buFont typeface="Wingdings" pitchFamily="2" charset="2"/>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Một kỹ thuật thực hiện cache injection trong một hệ thống xử lý bao gồm giám sát, bởi cache, địa chỉ trên một bus. Đầu vào/đầu ra dữ liệu liên kết với một địa chỉ của một khối dữ liệu được lưu trữ trong bộ nhớ cache sau đó yêu cầu từ một nút từ xa, thông qua một bộ điều khiển mạng. Quyền sở hữu của các dữ liệu vào/ra được thu được bởi cache khi một địa chỉ trên bus được kết hợp với dữ liệu đầu vào/đầu ra tương ứng với địa chỉ của khối dữ liệu được lưu trữ trong cache.</a:t>
            </a:r>
          </a:p>
        </p:txBody>
      </p:sp>
    </p:spTree>
    <p:extLst>
      <p:ext uri="{BB962C8B-B14F-4D97-AF65-F5344CB8AC3E}">
        <p14:creationId xmlns:p14="http://schemas.microsoft.com/office/powerpoint/2010/main" val="594520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0E8F7E-A261-4F11-9E20-FCCC0F673542}"/>
              </a:ext>
            </a:extLst>
          </p:cNvPr>
          <p:cNvGrpSpPr/>
          <p:nvPr/>
        </p:nvGrpSpPr>
        <p:grpSpPr>
          <a:xfrm>
            <a:off x="605274" y="502729"/>
            <a:ext cx="22307548" cy="2988181"/>
            <a:chOff x="2979991" y="4224268"/>
            <a:chExt cx="16210976" cy="2808519"/>
          </a:xfrm>
        </p:grpSpPr>
        <p:sp>
          <p:nvSpPr>
            <p:cNvPr id="3" name="Freeform 7">
              <a:extLst>
                <a:ext uri="{FF2B5EF4-FFF2-40B4-BE49-F238E27FC236}">
                  <a16:creationId xmlns:a16="http://schemas.microsoft.com/office/drawing/2014/main" id="{28B42137-21A6-41A6-BE19-5A4ED7D8707F}"/>
                </a:ext>
              </a:extLst>
            </p:cNvPr>
            <p:cNvSpPr>
              <a:spLocks noEditPoints="1"/>
            </p:cNvSpPr>
            <p:nvPr/>
          </p:nvSpPr>
          <p:spPr bwMode="auto">
            <a:xfrm>
              <a:off x="4762822" y="4224268"/>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D26DFA85-92E0-4EC5-AA57-84E2FF1012C9}"/>
                </a:ext>
              </a:extLst>
            </p:cNvPr>
            <p:cNvGrpSpPr/>
            <p:nvPr/>
          </p:nvGrpSpPr>
          <p:grpSpPr>
            <a:xfrm>
              <a:off x="2979991" y="4346709"/>
              <a:ext cx="16210976" cy="2686078"/>
              <a:chOff x="3024558" y="5869362"/>
              <a:chExt cx="16210976" cy="2686078"/>
            </a:xfrm>
          </p:grpSpPr>
          <p:sp>
            <p:nvSpPr>
              <p:cNvPr id="6" name="Content Placeholder 19">
                <a:extLst>
                  <a:ext uri="{FF2B5EF4-FFF2-40B4-BE49-F238E27FC236}">
                    <a16:creationId xmlns:a16="http://schemas.microsoft.com/office/drawing/2014/main" id="{44C808A3-207C-40D1-834F-782D225288B9}"/>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5453863-A15D-4AF0-A912-2DBE6A82F63C}"/>
                  </a:ext>
                </a:extLst>
              </p:cNvPr>
              <p:cNvSpPr txBox="1"/>
              <p:nvPr/>
            </p:nvSpPr>
            <p:spPr>
              <a:xfrm>
                <a:off x="5051440" y="5869362"/>
                <a:ext cx="14184094" cy="1041344"/>
              </a:xfrm>
              <a:prstGeom prst="rect">
                <a:avLst/>
              </a:prstGeom>
              <a:noFill/>
            </p:spPr>
            <p:txBody>
              <a:bodyPr wrap="square" lIns="182843" tIns="91422" rIns="182843" bIns="91422" rtlCol="0">
                <a:spAutoFit/>
              </a:bodyPr>
              <a:lstStyle/>
              <a:p>
                <a:pPr algn="ctr"/>
                <a:r>
                  <a:rPr lang="en-US" sz="6000" b="1" dirty="0">
                    <a:solidFill>
                      <a:schemeClr val="tx1">
                        <a:lumMod val="50000"/>
                      </a:schemeClr>
                    </a:solidFill>
                    <a:latin typeface="Times New Roman" panose="02020603050405020304" pitchFamily="18" charset="0"/>
                    <a:cs typeface="Times New Roman" panose="02020603050405020304" pitchFamily="18" charset="0"/>
                  </a:rPr>
                  <a:t>TẤN CÔNG </a:t>
                </a:r>
                <a:r>
                  <a:rPr lang="en-US" sz="6000" b="1" dirty="0">
                    <a:solidFill>
                      <a:srgbClr val="19232E"/>
                    </a:solidFill>
                    <a:latin typeface="Times New Roman" panose="02020603050405020304" pitchFamily="18" charset="0"/>
                    <a:cs typeface="Times New Roman" panose="02020603050405020304" pitchFamily="18" charset="0"/>
                  </a:rPr>
                  <a:t>HTTPS BẲNG CACHE INJECTION</a:t>
                </a:r>
              </a:p>
            </p:txBody>
          </p:sp>
        </p:grpSp>
        <p:sp>
          <p:nvSpPr>
            <p:cNvPr id="5" name="TextBox 4">
              <a:extLst>
                <a:ext uri="{FF2B5EF4-FFF2-40B4-BE49-F238E27FC236}">
                  <a16:creationId xmlns:a16="http://schemas.microsoft.com/office/drawing/2014/main" id="{19131980-0FE9-4EA7-8067-A13A9A83A691}"/>
                </a:ext>
              </a:extLst>
            </p:cNvPr>
            <p:cNvSpPr txBox="1"/>
            <p:nvPr/>
          </p:nvSpPr>
          <p:spPr>
            <a:xfrm>
              <a:off x="4826672" y="4432649"/>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3</a:t>
              </a:r>
            </a:p>
          </p:txBody>
        </p:sp>
      </p:grpSp>
      <p:sp>
        <p:nvSpPr>
          <p:cNvPr id="10" name="Rectangle 9">
            <a:extLst>
              <a:ext uri="{FF2B5EF4-FFF2-40B4-BE49-F238E27FC236}">
                <a16:creationId xmlns:a16="http://schemas.microsoft.com/office/drawing/2014/main" id="{46909A13-EF4B-41C4-8611-8DE5B36E6441}"/>
              </a:ext>
            </a:extLst>
          </p:cNvPr>
          <p:cNvSpPr/>
          <p:nvPr/>
        </p:nvSpPr>
        <p:spPr>
          <a:xfrm>
            <a:off x="16456906" y="9978819"/>
            <a:ext cx="4791696" cy="830997"/>
          </a:xfrm>
          <a:prstGeom prst="rect">
            <a:avLst/>
          </a:prstGeom>
        </p:spPr>
        <p:txBody>
          <a:bodyPr wrap="none">
            <a:spAutoFit/>
          </a:bodyPr>
          <a:lstStyle/>
          <a:p>
            <a:r>
              <a:rPr lang="en-US" sz="4800" dirty="0" err="1">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48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800" dirty="0" err="1">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48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800" dirty="0" err="1">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javascript</a:t>
            </a:r>
            <a:endParaRPr lang="en-US" sz="48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EC1252D-0999-4738-97E9-2F27F6B54350}"/>
              </a:ext>
            </a:extLst>
          </p:cNvPr>
          <p:cNvSpPr/>
          <p:nvPr/>
        </p:nvSpPr>
        <p:spPr>
          <a:xfrm>
            <a:off x="5032748" y="10081190"/>
            <a:ext cx="4663456" cy="1446550"/>
          </a:xfrm>
          <a:prstGeom prst="rect">
            <a:avLst/>
          </a:prstGeom>
        </p:spPr>
        <p:txBody>
          <a:bodyPr wrap="none">
            <a:spAutoFit/>
          </a:bodyPr>
          <a:lstStyle/>
          <a:p>
            <a:r>
              <a:rPr lang="en-US" sz="440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Khiến cache bị xóa </a:t>
            </a:r>
          </a:p>
          <a:p>
            <a:endParaRPr lang="en-US" sz="44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1F5CECD3-D6A9-43C5-9A55-3A2FC5637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1893" y="6410443"/>
            <a:ext cx="5591175" cy="3143250"/>
          </a:xfrm>
          <a:prstGeom prst="rect">
            <a:avLst/>
          </a:prstGeom>
        </p:spPr>
      </p:pic>
      <p:sp>
        <p:nvSpPr>
          <p:cNvPr id="8" name="TextBox 7">
            <a:extLst>
              <a:ext uri="{FF2B5EF4-FFF2-40B4-BE49-F238E27FC236}">
                <a16:creationId xmlns:a16="http://schemas.microsoft.com/office/drawing/2014/main" id="{96A2359C-8FCE-4DD3-958F-6208B26712E6}"/>
              </a:ext>
            </a:extLst>
          </p:cNvPr>
          <p:cNvSpPr txBox="1"/>
          <p:nvPr/>
        </p:nvSpPr>
        <p:spPr>
          <a:xfrm>
            <a:off x="2127941" y="3103617"/>
            <a:ext cx="21557654" cy="1200329"/>
          </a:xfrm>
          <a:prstGeom prst="rect">
            <a:avLst/>
          </a:prstGeom>
          <a:noFill/>
        </p:spPr>
        <p:txBody>
          <a:bodyPr wrap="square" rtlCol="0">
            <a:spAutoFit/>
          </a:bodyPr>
          <a:lstStyle/>
          <a:p>
            <a:pPr algn="ctr"/>
            <a:r>
              <a:rPr lang="en-US" dirty="0" err="1">
                <a:solidFill>
                  <a:srgbClr val="19232E"/>
                </a:solidFill>
                <a:latin typeface="Times New Roman" panose="02020603050405020304" pitchFamily="18" charset="0"/>
                <a:cs typeface="Times New Roman" panose="02020603050405020304" pitchFamily="18" charset="0"/>
              </a:rPr>
              <a:t>Tấn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công</a:t>
            </a:r>
            <a:r>
              <a:rPr lang="en-US" dirty="0">
                <a:solidFill>
                  <a:srgbClr val="19232E"/>
                </a:solidFill>
                <a:latin typeface="Times New Roman" panose="02020603050405020304" pitchFamily="18" charset="0"/>
                <a:cs typeface="Times New Roman" panose="02020603050405020304" pitchFamily="18" charset="0"/>
              </a:rPr>
              <a:t> HTTPS </a:t>
            </a:r>
            <a:r>
              <a:rPr lang="en-US" dirty="0" err="1">
                <a:solidFill>
                  <a:srgbClr val="19232E"/>
                </a:solidFill>
                <a:latin typeface="Times New Roman" panose="02020603050405020304" pitchFamily="18" charset="0"/>
                <a:cs typeface="Times New Roman" panose="02020603050405020304" pitchFamily="18" charset="0"/>
              </a:rPr>
              <a:t>bằng</a:t>
            </a:r>
            <a:r>
              <a:rPr lang="en-US" dirty="0">
                <a:solidFill>
                  <a:srgbClr val="19232E"/>
                </a:solidFill>
                <a:latin typeface="Times New Roman" panose="02020603050405020304" pitchFamily="18" charset="0"/>
                <a:cs typeface="Times New Roman" panose="02020603050405020304" pitchFamily="18" charset="0"/>
              </a:rPr>
              <a:t> cache injection: “</a:t>
            </a:r>
            <a:r>
              <a:rPr lang="en-US" dirty="0" err="1">
                <a:solidFill>
                  <a:srgbClr val="19232E"/>
                </a:solidFill>
                <a:latin typeface="Times New Roman" panose="02020603050405020304" pitchFamily="18" charset="0"/>
                <a:cs typeface="Times New Roman" panose="02020603050405020304" pitchFamily="18" charset="0"/>
              </a:rPr>
              <a:t>tiêm</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mã</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độc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vào</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thư</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viện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Javascript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nằm</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trong</a:t>
            </a:r>
            <a:r>
              <a:rPr lang="en-US" dirty="0">
                <a:solidFill>
                  <a:srgbClr val="19232E"/>
                </a:solidFill>
                <a:latin typeface="Times New Roman" panose="02020603050405020304" pitchFamily="18" charset="0"/>
                <a:cs typeface="Times New Roman" panose="02020603050405020304" pitchFamily="18" charset="0"/>
              </a:rPr>
              <a:t> cache </a:t>
            </a:r>
            <a:r>
              <a:rPr lang="en-US" dirty="0" err="1">
                <a:solidFill>
                  <a:srgbClr val="19232E"/>
                </a:solidFill>
                <a:latin typeface="Times New Roman" panose="02020603050405020304" pitchFamily="18" charset="0"/>
                <a:cs typeface="Times New Roman" panose="02020603050405020304" pitchFamily="18" charset="0"/>
              </a:rPr>
              <a:t>của</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trình</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duyệt</a:t>
            </a:r>
            <a:r>
              <a:rPr lang="en-US" dirty="0">
                <a:solidFill>
                  <a:srgbClr val="19232E"/>
                </a:solidFill>
                <a:latin typeface="Times New Roman" panose="02020603050405020304" pitchFamily="18" charset="0"/>
                <a:cs typeface="Times New Roman" panose="02020603050405020304" pitchFamily="18" charset="0"/>
              </a:rPr>
              <a:t>, do </a:t>
            </a:r>
            <a:r>
              <a:rPr lang="en-US" dirty="0" err="1">
                <a:solidFill>
                  <a:srgbClr val="19232E"/>
                </a:solidFill>
                <a:latin typeface="Times New Roman" panose="02020603050405020304" pitchFamily="18" charset="0"/>
                <a:cs typeface="Times New Roman" panose="02020603050405020304" pitchFamily="18" charset="0"/>
              </a:rPr>
              <a:t>đó</a:t>
            </a:r>
            <a:r>
              <a:rPr lang="en-US" dirty="0">
                <a:solidFill>
                  <a:srgbClr val="19232E"/>
                </a:solidFill>
                <a:latin typeface="Times New Roman" panose="02020603050405020304" pitchFamily="18" charset="0"/>
                <a:cs typeface="Times New Roman" panose="02020603050405020304" pitchFamily="18" charset="0"/>
              </a:rPr>
              <a:t> hacker </a:t>
            </a:r>
            <a:r>
              <a:rPr lang="en-US" dirty="0" err="1">
                <a:solidFill>
                  <a:srgbClr val="19232E"/>
                </a:solidFill>
                <a:latin typeface="Times New Roman" panose="02020603050405020304" pitchFamily="18" charset="0"/>
                <a:cs typeface="Times New Roman" panose="02020603050405020304" pitchFamily="18" charset="0"/>
              </a:rPr>
              <a:t>có</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thể</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phá</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trang</a:t>
            </a:r>
            <a:r>
              <a:rPr lang="en-US" dirty="0">
                <a:solidFill>
                  <a:srgbClr val="19232E"/>
                </a:solidFill>
                <a:latin typeface="Times New Roman" panose="02020603050405020304" pitchFamily="18" charset="0"/>
                <a:cs typeface="Times New Roman" panose="02020603050405020304" pitchFamily="18" charset="0"/>
              </a:rPr>
              <a:t> web </a:t>
            </a:r>
            <a:r>
              <a:rPr lang="en-US" dirty="0" err="1">
                <a:solidFill>
                  <a:srgbClr val="19232E"/>
                </a:solidFill>
                <a:latin typeface="Times New Roman" panose="02020603050405020304" pitchFamily="18" charset="0"/>
                <a:cs typeface="Times New Roman" panose="02020603050405020304" pitchFamily="18" charset="0"/>
              </a:rPr>
              <a:t>dù</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được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bảo</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vệ</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bởi</a:t>
            </a:r>
            <a:r>
              <a:rPr lang="en-US" dirty="0">
                <a:solidFill>
                  <a:srgbClr val="19232E"/>
                </a:solidFill>
                <a:latin typeface="Times New Roman" panose="02020603050405020304" pitchFamily="18" charset="0"/>
                <a:cs typeface="Times New Roman" panose="02020603050405020304" pitchFamily="18" charset="0"/>
              </a:rPr>
              <a:t> SSL, </a:t>
            </a:r>
            <a:r>
              <a:rPr lang="en-US" dirty="0" err="1">
                <a:solidFill>
                  <a:srgbClr val="19232E"/>
                </a:solidFill>
                <a:latin typeface="Times New Roman" panose="02020603050405020304" pitchFamily="18" charset="0"/>
                <a:cs typeface="Times New Roman" panose="02020603050405020304" pitchFamily="18" charset="0"/>
              </a:rPr>
              <a:t>và</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khiến</a:t>
            </a:r>
            <a:r>
              <a:rPr lang="en-US" dirty="0">
                <a:solidFill>
                  <a:srgbClr val="19232E"/>
                </a:solidFill>
                <a:latin typeface="Times New Roman" panose="02020603050405020304" pitchFamily="18" charset="0"/>
                <a:cs typeface="Times New Roman" panose="02020603050405020304" pitchFamily="18" charset="0"/>
              </a:rPr>
              <a:t> cache </a:t>
            </a:r>
            <a:r>
              <a:rPr lang="en-US" dirty="0" err="1">
                <a:solidFill>
                  <a:srgbClr val="19232E"/>
                </a:solidFill>
                <a:latin typeface="Times New Roman" panose="02020603050405020304" pitchFamily="18" charset="0"/>
                <a:cs typeface="Times New Roman" panose="02020603050405020304" pitchFamily="18" charset="0"/>
              </a:rPr>
              <a:t>bị</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xóa</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sạch</a:t>
            </a:r>
            <a:r>
              <a:rPr lang="en-US" dirty="0">
                <a:solidFill>
                  <a:srgbClr val="19232E"/>
                </a:solidFill>
                <a:latin typeface="Times New Roman" panose="02020603050405020304" pitchFamily="18" charset="0"/>
                <a:cs typeface="Times New Roman" panose="02020603050405020304" pitchFamily="18" charset="0"/>
              </a:rPr>
              <a:t>.</a:t>
            </a:r>
            <a:endParaRPr lang="en-US" sz="4400" b="1" dirty="0">
              <a:solidFill>
                <a:srgbClr val="19232E"/>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041CCE9-7C54-4793-99F8-5AAA0AB0706E}"/>
              </a:ext>
            </a:extLst>
          </p:cNvPr>
          <p:cNvSpPr txBox="1"/>
          <p:nvPr/>
        </p:nvSpPr>
        <p:spPr>
          <a:xfrm>
            <a:off x="2127941" y="4899721"/>
            <a:ext cx="22038905" cy="1754326"/>
          </a:xfrm>
          <a:prstGeom prst="rect">
            <a:avLst/>
          </a:prstGeom>
          <a:noFill/>
        </p:spPr>
        <p:txBody>
          <a:bodyPr wrap="square" rtlCol="0">
            <a:spAutoFit/>
          </a:bodyPr>
          <a:lstStyle/>
          <a:p>
            <a:pPr algn="ct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Gần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một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nửa</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trong</a:t>
            </a:r>
            <a:r>
              <a:rPr lang="en-US" dirty="0">
                <a:solidFill>
                  <a:srgbClr val="19232E"/>
                </a:solidFill>
                <a:latin typeface="Times New Roman" panose="02020603050405020304" pitchFamily="18" charset="0"/>
                <a:cs typeface="Times New Roman" panose="02020603050405020304" pitchFamily="18" charset="0"/>
              </a:rPr>
              <a:t> 1 </a:t>
            </a:r>
            <a:r>
              <a:rPr lang="en-US" dirty="0" err="1">
                <a:solidFill>
                  <a:srgbClr val="19232E"/>
                </a:solidFill>
                <a:latin typeface="Times New Roman" panose="02020603050405020304" pitchFamily="18" charset="0"/>
                <a:cs typeface="Times New Roman" panose="02020603050405020304" pitchFamily="18" charset="0"/>
              </a:rPr>
              <a:t>triệu</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trang</a:t>
            </a:r>
            <a:r>
              <a:rPr lang="en-US" dirty="0">
                <a:solidFill>
                  <a:srgbClr val="19232E"/>
                </a:solidFill>
                <a:latin typeface="Times New Roman" panose="02020603050405020304" pitchFamily="18" charset="0"/>
                <a:cs typeface="Times New Roman" panose="02020603050405020304" pitchFamily="18" charset="0"/>
              </a:rPr>
              <a:t> web </a:t>
            </a:r>
            <a:r>
              <a:rPr lang="en-US" dirty="0" err="1">
                <a:solidFill>
                  <a:srgbClr val="19232E"/>
                </a:solidFill>
                <a:latin typeface="Times New Roman" panose="02020603050405020304" pitchFamily="18" charset="0"/>
                <a:cs typeface="Times New Roman" panose="02020603050405020304" pitchFamily="18" charset="0"/>
              </a:rPr>
              <a:t>hàng</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đầu</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sử</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dụng</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thư</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viện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mở</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rộng</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của</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Javascript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Người</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tạo</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Elie</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Bursztein</a:t>
            </a:r>
            <a:r>
              <a:rPr lang="en-US" dirty="0">
                <a:solidFill>
                  <a:srgbClr val="19232E"/>
                </a:solidFill>
                <a:latin typeface="Times New Roman" panose="02020603050405020304" pitchFamily="18" charset="0"/>
                <a:cs typeface="Times New Roman" panose="02020603050405020304" pitchFamily="18" charset="0"/>
              </a:rPr>
              <a:t>, Baptiste </a:t>
            </a:r>
            <a:r>
              <a:rPr lang="en-US" dirty="0" err="1">
                <a:solidFill>
                  <a:srgbClr val="19232E"/>
                </a:solidFill>
                <a:latin typeface="Times New Roman" panose="02020603050405020304" pitchFamily="18" charset="0"/>
                <a:cs typeface="Times New Roman" panose="02020603050405020304" pitchFamily="18" charset="0"/>
              </a:rPr>
              <a:t>Gourdin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và</a:t>
            </a:r>
            <a:r>
              <a:rPr lang="en-US" dirty="0">
                <a:solidFill>
                  <a:srgbClr val="19232E"/>
                </a:solidFill>
                <a:latin typeface="Times New Roman" panose="02020603050405020304" pitchFamily="18" charset="0"/>
                <a:cs typeface="Times New Roman" panose="02020603050405020304" pitchFamily="18" charset="0"/>
              </a:rPr>
              <a:t> Dan </a:t>
            </a:r>
            <a:r>
              <a:rPr lang="en-US" dirty="0" err="1">
                <a:solidFill>
                  <a:srgbClr val="19232E"/>
                </a:solidFill>
                <a:latin typeface="Times New Roman" panose="02020603050405020304" pitchFamily="18" charset="0"/>
                <a:cs typeface="Times New Roman" panose="02020603050405020304" pitchFamily="18" charset="0"/>
              </a:rPr>
              <a:t>Boneh</a:t>
            </a:r>
            <a:r>
              <a:rPr lang="en-US" dirty="0">
                <a:solidFill>
                  <a:srgbClr val="19232E"/>
                </a:solidFill>
                <a:latin typeface="Times New Roman" panose="02020603050405020304" pitchFamily="18" charset="0"/>
                <a:cs typeface="Times New Roman" panose="02020603050405020304" pitchFamily="18" charset="0"/>
              </a:rPr>
              <a:t>).</a:t>
            </a:r>
            <a:endParaRPr lang="vi-VN" dirty="0">
              <a:solidFill>
                <a:srgbClr val="19232E"/>
              </a:solidFill>
              <a:latin typeface="Times New Roman" panose="02020603050405020304" pitchFamily="18" charset="0"/>
              <a:cs typeface="Times New Roman" panose="02020603050405020304" pitchFamily="18" charset="0"/>
            </a:endParaRPr>
          </a:p>
          <a:p>
            <a:endParaRPr lang="vi-VN" dirty="0"/>
          </a:p>
        </p:txBody>
      </p:sp>
      <p:pic>
        <p:nvPicPr>
          <p:cNvPr id="17" name="Picture 16">
            <a:extLst>
              <a:ext uri="{FF2B5EF4-FFF2-40B4-BE49-F238E27FC236}">
                <a16:creationId xmlns:a16="http://schemas.microsoft.com/office/drawing/2014/main" id="{A163E7B6-51D7-4B7B-9301-FAC9AF846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95" y="6654047"/>
            <a:ext cx="2664163" cy="2664163"/>
          </a:xfrm>
          <a:prstGeom prst="rect">
            <a:avLst/>
          </a:prstGeom>
        </p:spPr>
      </p:pic>
    </p:spTree>
    <p:extLst>
      <p:ext uri="{BB962C8B-B14F-4D97-AF65-F5344CB8AC3E}">
        <p14:creationId xmlns:p14="http://schemas.microsoft.com/office/powerpoint/2010/main" val="2427538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C120E87-EC63-47FE-8DD2-68260381F194}"/>
              </a:ext>
            </a:extLst>
          </p:cNvPr>
          <p:cNvGrpSpPr/>
          <p:nvPr/>
        </p:nvGrpSpPr>
        <p:grpSpPr>
          <a:xfrm>
            <a:off x="466018" y="204051"/>
            <a:ext cx="22123456" cy="3342626"/>
            <a:chOff x="2979991" y="3891133"/>
            <a:chExt cx="18958336" cy="3141654"/>
          </a:xfrm>
        </p:grpSpPr>
        <p:sp>
          <p:nvSpPr>
            <p:cNvPr id="3" name="Freeform 7">
              <a:extLst>
                <a:ext uri="{FF2B5EF4-FFF2-40B4-BE49-F238E27FC236}">
                  <a16:creationId xmlns:a16="http://schemas.microsoft.com/office/drawing/2014/main" id="{A83FE527-3201-4EA2-AD03-DD5246B4EE66}"/>
                </a:ext>
              </a:extLst>
            </p:cNvPr>
            <p:cNvSpPr>
              <a:spLocks noEditPoints="1"/>
            </p:cNvSpPr>
            <p:nvPr/>
          </p:nvSpPr>
          <p:spPr bwMode="auto">
            <a:xfrm>
              <a:off x="5493681"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5D624C3C-F422-4686-9AD0-27B0106B55DD}"/>
                </a:ext>
              </a:extLst>
            </p:cNvPr>
            <p:cNvGrpSpPr/>
            <p:nvPr/>
          </p:nvGrpSpPr>
          <p:grpSpPr>
            <a:xfrm>
              <a:off x="2979991" y="4057354"/>
              <a:ext cx="18958336" cy="2975433"/>
              <a:chOff x="3024558" y="5580007"/>
              <a:chExt cx="18958336" cy="2975433"/>
            </a:xfrm>
          </p:grpSpPr>
          <p:sp>
            <p:nvSpPr>
              <p:cNvPr id="6" name="Content Placeholder 19">
                <a:extLst>
                  <a:ext uri="{FF2B5EF4-FFF2-40B4-BE49-F238E27FC236}">
                    <a16:creationId xmlns:a16="http://schemas.microsoft.com/office/drawing/2014/main" id="{F83C311C-21EC-440D-8DAA-AF0ABB0A9107}"/>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11F40BF-1045-4A3C-B0E3-BD0FC102F76B}"/>
                  </a:ext>
                </a:extLst>
              </p:cNvPr>
              <p:cNvSpPr txBox="1"/>
              <p:nvPr/>
            </p:nvSpPr>
            <p:spPr>
              <a:xfrm>
                <a:off x="5442930" y="5580007"/>
                <a:ext cx="16539964" cy="1041344"/>
              </a:xfrm>
              <a:prstGeom prst="rect">
                <a:avLst/>
              </a:prstGeom>
              <a:noFill/>
            </p:spPr>
            <p:txBody>
              <a:bodyPr wrap="square" lIns="182843" tIns="91422" rIns="182843" bIns="91422" rtlCol="0">
                <a:spAutoFit/>
              </a:bodyPr>
              <a:lstStyle/>
              <a:p>
                <a:pPr algn="ctr"/>
                <a:r>
                  <a:rPr lang="en-US" sz="6000" b="1" dirty="0">
                    <a:solidFill>
                      <a:srgbClr val="19232E"/>
                    </a:solidFill>
                    <a:latin typeface="Times New Roman" panose="02020603050405020304" pitchFamily="18" charset="0"/>
                    <a:cs typeface="Times New Roman" panose="02020603050405020304" pitchFamily="18" charset="0"/>
                  </a:rPr>
                  <a:t>TẤN CÔNG HTTPS BẲNG CACHE INJECTION</a:t>
                </a:r>
                <a:endParaRPr lang="en-US" sz="6000" b="1" dirty="0">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5" name="TextBox 4">
              <a:extLst>
                <a:ext uri="{FF2B5EF4-FFF2-40B4-BE49-F238E27FC236}">
                  <a16:creationId xmlns:a16="http://schemas.microsoft.com/office/drawing/2014/main" id="{93B2F1CB-9787-476A-8366-4ACA0583092E}"/>
                </a:ext>
              </a:extLst>
            </p:cNvPr>
            <p:cNvSpPr txBox="1"/>
            <p:nvPr/>
          </p:nvSpPr>
          <p:spPr>
            <a:xfrm>
              <a:off x="5583786"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3</a:t>
              </a:r>
            </a:p>
          </p:txBody>
        </p:sp>
      </p:grpSp>
      <p:sp>
        <p:nvSpPr>
          <p:cNvPr id="8" name="TextBox 7">
            <a:extLst>
              <a:ext uri="{FF2B5EF4-FFF2-40B4-BE49-F238E27FC236}">
                <a16:creationId xmlns:a16="http://schemas.microsoft.com/office/drawing/2014/main" id="{945D602F-C3A6-4E88-ACE2-CDF3CF1BC570}"/>
              </a:ext>
            </a:extLst>
          </p:cNvPr>
          <p:cNvSpPr txBox="1"/>
          <p:nvPr/>
        </p:nvSpPr>
        <p:spPr>
          <a:xfrm>
            <a:off x="1406137" y="2015031"/>
            <a:ext cx="7963337" cy="830997"/>
          </a:xfrm>
          <a:prstGeom prst="rect">
            <a:avLst/>
          </a:prstGeom>
          <a:noFill/>
        </p:spPr>
        <p:txBody>
          <a:bodyPr wrap="square" rtlCol="0">
            <a:spAutoFit/>
          </a:bodyPr>
          <a:lstStyle/>
          <a:p>
            <a:r>
              <a:rPr lang="en-US" sz="4800" b="1" dirty="0">
                <a:solidFill>
                  <a:schemeClr val="tx1">
                    <a:lumMod val="50000"/>
                  </a:schemeClr>
                </a:solidFill>
                <a:latin typeface="Times New Roman" panose="02020603050405020304" pitchFamily="18" charset="0"/>
                <a:cs typeface="Times New Roman" panose="02020603050405020304" pitchFamily="18" charset="0"/>
              </a:rPr>
              <a:t>3.1 Ý </a:t>
            </a:r>
            <a:r>
              <a:rPr lang="en-US" sz="4800" b="1" dirty="0" err="1">
                <a:solidFill>
                  <a:schemeClr val="tx1">
                    <a:lumMod val="50000"/>
                  </a:schemeClr>
                </a:solidFill>
                <a:latin typeface="Times New Roman" panose="02020603050405020304" pitchFamily="18" charset="0"/>
                <a:cs typeface="Times New Roman" panose="02020603050405020304" pitchFamily="18" charset="0"/>
              </a:rPr>
              <a:t>Tưởng</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EC339CE-61A8-4CFB-BF3D-71DA2934EEE6}"/>
              </a:ext>
            </a:extLst>
          </p:cNvPr>
          <p:cNvSpPr txBox="1"/>
          <p:nvPr/>
        </p:nvSpPr>
        <p:spPr>
          <a:xfrm>
            <a:off x="4753959" y="3488570"/>
            <a:ext cx="15049747" cy="769441"/>
          </a:xfrm>
          <a:prstGeom prst="rect">
            <a:avLst/>
          </a:prstGeom>
          <a:noFill/>
        </p:spPr>
        <p:txBody>
          <a:bodyPr wrap="square" rtlCol="0">
            <a:spAutoFit/>
          </a:bodyPr>
          <a:lstStyle/>
          <a:p>
            <a:pPr algn="ctr"/>
            <a:r>
              <a:rPr lang="en-US" sz="4400">
                <a:solidFill>
                  <a:schemeClr val="tx1">
                    <a:lumMod val="50000"/>
                  </a:schemeClr>
                </a:solidFill>
                <a:latin typeface="Times New Roman" panose="02020603050405020304" pitchFamily="18" charset="0"/>
                <a:cs typeface="Times New Roman" panose="02020603050405020304" pitchFamily="18" charset="0"/>
              </a:rPr>
              <a:t>Lợi dụng các library javascript thông dụng được chèn vào web</a:t>
            </a:r>
            <a:endParaRPr lang="en-US" sz="44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EDF40D-408C-4738-BBDC-AE006A039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300147" flipH="1">
            <a:off x="10911358" y="16059682"/>
            <a:ext cx="2554933" cy="2123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TextBox 17">
            <a:extLst>
              <a:ext uri="{FF2B5EF4-FFF2-40B4-BE49-F238E27FC236}">
                <a16:creationId xmlns:a16="http://schemas.microsoft.com/office/drawing/2014/main" id="{DB0B50B9-CC5D-4E45-8B6B-797BB96070EF}"/>
              </a:ext>
            </a:extLst>
          </p:cNvPr>
          <p:cNvSpPr txBox="1"/>
          <p:nvPr/>
        </p:nvSpPr>
        <p:spPr>
          <a:xfrm>
            <a:off x="5235436" y="5279815"/>
            <a:ext cx="15406741" cy="3477875"/>
          </a:xfrm>
          <a:prstGeom prst="rect">
            <a:avLst/>
          </a:prstGeom>
          <a:noFill/>
        </p:spPr>
        <p:txBody>
          <a:bodyPr wrap="square" rtlCol="0">
            <a:spAutoFit/>
          </a:bodyPr>
          <a:lstStyle/>
          <a:p>
            <a:r>
              <a:rPr lang="en-US" sz="4400">
                <a:solidFill>
                  <a:srgbClr val="19232E"/>
                </a:solidFill>
                <a:latin typeface="Times New Roman" panose="02020603050405020304" pitchFamily="18" charset="0"/>
                <a:cs typeface="Times New Roman" panose="02020603050405020304" pitchFamily="18" charset="0"/>
              </a:rPr>
              <a:t>Giả sử bạn kết nối đến 1 trang web thông thường (không có HTTPS), trang web này có sử dụng thư viện javascript google analytic. Lúc này attacker đóng vai trò man in the middle sẽ trả lại cho bạn thư viện javascript trên được chèn thêm code của attacker. Browser sẽ lưu lại thư viện này trong cache.</a:t>
            </a:r>
            <a:endParaRPr lang="vi-VN" sz="4400">
              <a:solidFill>
                <a:srgbClr val="19232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18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671B25-54DB-4F64-81AB-E0F467E1C472}"/>
              </a:ext>
            </a:extLst>
          </p:cNvPr>
          <p:cNvGrpSpPr/>
          <p:nvPr/>
        </p:nvGrpSpPr>
        <p:grpSpPr>
          <a:xfrm>
            <a:off x="466018" y="204051"/>
            <a:ext cx="22123456" cy="3342626"/>
            <a:chOff x="2979991" y="3891133"/>
            <a:chExt cx="18958336" cy="3141654"/>
          </a:xfrm>
        </p:grpSpPr>
        <p:sp>
          <p:nvSpPr>
            <p:cNvPr id="3" name="Freeform 7">
              <a:extLst>
                <a:ext uri="{FF2B5EF4-FFF2-40B4-BE49-F238E27FC236}">
                  <a16:creationId xmlns:a16="http://schemas.microsoft.com/office/drawing/2014/main" id="{91E131C0-BD69-4D50-A8A4-42358FB6DC81}"/>
                </a:ext>
              </a:extLst>
            </p:cNvPr>
            <p:cNvSpPr>
              <a:spLocks noEditPoints="1"/>
            </p:cNvSpPr>
            <p:nvPr/>
          </p:nvSpPr>
          <p:spPr bwMode="auto">
            <a:xfrm>
              <a:off x="5255202"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6A1F353F-EFC1-4A09-B9B2-9FC5928372F3}"/>
                </a:ext>
              </a:extLst>
            </p:cNvPr>
            <p:cNvGrpSpPr/>
            <p:nvPr/>
          </p:nvGrpSpPr>
          <p:grpSpPr>
            <a:xfrm>
              <a:off x="2979991" y="3982622"/>
              <a:ext cx="18958336" cy="3050165"/>
              <a:chOff x="3024558" y="5505275"/>
              <a:chExt cx="18958336" cy="3050165"/>
            </a:xfrm>
          </p:grpSpPr>
          <p:sp>
            <p:nvSpPr>
              <p:cNvPr id="6" name="Content Placeholder 19">
                <a:extLst>
                  <a:ext uri="{FF2B5EF4-FFF2-40B4-BE49-F238E27FC236}">
                    <a16:creationId xmlns:a16="http://schemas.microsoft.com/office/drawing/2014/main" id="{77EEBAB5-D5FA-4DB1-AC9F-BFB674D8F5DC}"/>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D38D2BB-6CB6-4573-B809-748E0A68EA89}"/>
                  </a:ext>
                </a:extLst>
              </p:cNvPr>
              <p:cNvSpPr txBox="1"/>
              <p:nvPr/>
            </p:nvSpPr>
            <p:spPr>
              <a:xfrm>
                <a:off x="5442930" y="5505275"/>
                <a:ext cx="16539964" cy="1041344"/>
              </a:xfrm>
              <a:prstGeom prst="rect">
                <a:avLst/>
              </a:prstGeom>
              <a:noFill/>
            </p:spPr>
            <p:txBody>
              <a:bodyPr wrap="square" lIns="182843" tIns="91422" rIns="182843" bIns="91422" rtlCol="0">
                <a:spAutoFit/>
              </a:bodyPr>
              <a:lstStyle/>
              <a:p>
                <a:pPr algn="ctr"/>
                <a:r>
                  <a:rPr lang="en-US" sz="6000" b="1" dirty="0">
                    <a:solidFill>
                      <a:schemeClr val="tx1">
                        <a:lumMod val="50000"/>
                      </a:schemeClr>
                    </a:solidFill>
                    <a:latin typeface="Times New Roman" panose="02020603050405020304" pitchFamily="18" charset="0"/>
                    <a:cs typeface="Times New Roman" panose="02020603050405020304" pitchFamily="18" charset="0"/>
                  </a:rPr>
                  <a:t>TẤN CÔNG </a:t>
                </a:r>
                <a:r>
                  <a:rPr lang="en-US" sz="6000" b="1" dirty="0">
                    <a:solidFill>
                      <a:srgbClr val="19232E"/>
                    </a:solidFill>
                    <a:latin typeface="Times New Roman" panose="02020603050405020304" pitchFamily="18" charset="0"/>
                    <a:cs typeface="Times New Roman" panose="02020603050405020304" pitchFamily="18" charset="0"/>
                  </a:rPr>
                  <a:t>HTTPS BẲNG CACHE INJECTION</a:t>
                </a:r>
                <a:endParaRPr lang="en-US" sz="6000" b="1" dirty="0">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5" name="TextBox 4">
              <a:extLst>
                <a:ext uri="{FF2B5EF4-FFF2-40B4-BE49-F238E27FC236}">
                  <a16:creationId xmlns:a16="http://schemas.microsoft.com/office/drawing/2014/main" id="{C3FC5FAB-A75C-4811-BEF5-CCBEDC36A2FE}"/>
                </a:ext>
              </a:extLst>
            </p:cNvPr>
            <p:cNvSpPr txBox="1"/>
            <p:nvPr/>
          </p:nvSpPr>
          <p:spPr>
            <a:xfrm>
              <a:off x="5362341"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3</a:t>
              </a:r>
            </a:p>
          </p:txBody>
        </p:sp>
      </p:grpSp>
      <p:sp>
        <p:nvSpPr>
          <p:cNvPr id="8" name="TextBox 7">
            <a:extLst>
              <a:ext uri="{FF2B5EF4-FFF2-40B4-BE49-F238E27FC236}">
                <a16:creationId xmlns:a16="http://schemas.microsoft.com/office/drawing/2014/main" id="{8CDF3FE8-A037-44C4-8CAA-BC4C7D6330AC}"/>
              </a:ext>
            </a:extLst>
          </p:cNvPr>
          <p:cNvSpPr txBox="1"/>
          <p:nvPr/>
        </p:nvSpPr>
        <p:spPr>
          <a:xfrm>
            <a:off x="1406137" y="2015031"/>
            <a:ext cx="7963337" cy="830997"/>
          </a:xfrm>
          <a:prstGeom prst="rect">
            <a:avLst/>
          </a:prstGeom>
          <a:noFill/>
        </p:spPr>
        <p:txBody>
          <a:bodyPr wrap="square" rtlCol="0">
            <a:spAutoFit/>
          </a:bodyPr>
          <a:lstStyle/>
          <a:p>
            <a:r>
              <a:rPr lang="en-US" sz="4800" b="1">
                <a:solidFill>
                  <a:schemeClr val="tx1">
                    <a:lumMod val="50000"/>
                  </a:schemeClr>
                </a:solidFill>
                <a:latin typeface="Times New Roman" panose="02020603050405020304" pitchFamily="18" charset="0"/>
                <a:cs typeface="Times New Roman" panose="02020603050405020304" pitchFamily="18" charset="0"/>
              </a:rPr>
              <a:t>3.1 Ý TƯỞNG</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C240A68-D715-4934-878D-380E8CBA1C44}"/>
              </a:ext>
            </a:extLst>
          </p:cNvPr>
          <p:cNvSpPr txBox="1"/>
          <p:nvPr/>
        </p:nvSpPr>
        <p:spPr>
          <a:xfrm>
            <a:off x="2167747" y="3752068"/>
            <a:ext cx="20042155" cy="5632311"/>
          </a:xfrm>
          <a:prstGeom prst="rect">
            <a:avLst/>
          </a:prstGeom>
          <a:noFill/>
        </p:spPr>
        <p:txBody>
          <a:bodyPr wrap="square" rtlCol="0">
            <a:spAutoFit/>
          </a:bodyPr>
          <a:lstStyle/>
          <a:p>
            <a:pPr>
              <a:lnSpc>
                <a:spcPct val="150000"/>
              </a:lnSpc>
            </a:pPr>
            <a:r>
              <a:rPr lang="en-US">
                <a:solidFill>
                  <a:srgbClr val="19232E"/>
                </a:solidFill>
                <a:latin typeface="Times New Roman" panose="02020603050405020304" pitchFamily="18" charset="0"/>
                <a:cs typeface="Times New Roman" panose="02020603050405020304" pitchFamily="18" charset="0"/>
              </a:rPr>
              <a:t>Khi bạn kết nối đến 1 trang web HTTPS có sử dụng cùng thư viện javascript trên, browser sẽ gọi luôn thư viện này từ cache, chứ không kết nối đến server để lấy về nữa, vì nó tin tưởng nội dung trong cache. Như vậy, đoạn code javascript của attacker sẽ được load vào trang web, mặc dù nó được bảo vệ bởi HTTPS, i.e. mặc dù attacker không thể tấn công được đường truyền HTTPS, nhưng vẫn có thể chèn đoạn code của mình vào trang web một cách hợp lệ. Tiếp đó khi đã có thể thực thi được javascript trong trang web, attacker có thể thực hiện các tấn công lên trang web như đánh cắp user/pass,…</a:t>
            </a:r>
            <a:endParaRPr lang="vi-VN">
              <a:solidFill>
                <a:srgbClr val="19232E"/>
              </a:solidFill>
              <a:latin typeface="Times New Roman" panose="02020603050405020304" pitchFamily="18" charset="0"/>
              <a:cs typeface="Times New Roman" panose="02020603050405020304" pitchFamily="18" charset="0"/>
            </a:endParaRPr>
          </a:p>
          <a:p>
            <a:endParaRPr lang="vi-VN"/>
          </a:p>
        </p:txBody>
      </p:sp>
    </p:spTree>
    <p:extLst>
      <p:ext uri="{BB962C8B-B14F-4D97-AF65-F5344CB8AC3E}">
        <p14:creationId xmlns:p14="http://schemas.microsoft.com/office/powerpoint/2010/main" val="3976743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91E71C-D4D0-4A13-80E1-BF1627C5EA95}"/>
              </a:ext>
            </a:extLst>
          </p:cNvPr>
          <p:cNvSpPr txBox="1"/>
          <p:nvPr/>
        </p:nvSpPr>
        <p:spPr>
          <a:xfrm>
            <a:off x="2145323" y="1943153"/>
            <a:ext cx="11469807" cy="830997"/>
          </a:xfrm>
          <a:prstGeom prst="rect">
            <a:avLst/>
          </a:prstGeom>
          <a:noFill/>
        </p:spPr>
        <p:txBody>
          <a:bodyPr wrap="none" rtlCol="0">
            <a:spAutoFit/>
          </a:bodyPr>
          <a:lstStyle/>
          <a:p>
            <a:r>
              <a:rPr lang="en-US" sz="4800" b="1">
                <a:solidFill>
                  <a:schemeClr val="tx1">
                    <a:lumMod val="50000"/>
                  </a:schemeClr>
                </a:solidFill>
                <a:latin typeface="Times New Roman" panose="02020603050405020304" pitchFamily="18" charset="0"/>
                <a:cs typeface="Times New Roman" panose="02020603050405020304" pitchFamily="18" charset="0"/>
              </a:rPr>
              <a:t>3.2 </a:t>
            </a:r>
            <a:r>
              <a:rPr lang="en-US" sz="4800" b="1">
                <a:solidFill>
                  <a:srgbClr val="19232E"/>
                </a:solidFill>
                <a:latin typeface="Times New Roman" panose="02020603050405020304" pitchFamily="18" charset="0"/>
                <a:cs typeface="Times New Roman" panose="02020603050405020304" pitchFamily="18" charset="0"/>
              </a:rPr>
              <a:t>Cache injection hoạt động như thế nào</a:t>
            </a:r>
            <a:r>
              <a:rPr lang="en-US"/>
              <a:t>?</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3531B64C-965B-4757-990E-CBD22D26C3D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957037" y="2887933"/>
            <a:ext cx="4095916" cy="2302644"/>
          </a:xfrm>
          <a:prstGeom prst="rect">
            <a:avLst/>
          </a:prstGeom>
        </p:spPr>
      </p:pic>
      <p:sp>
        <p:nvSpPr>
          <p:cNvPr id="17" name="Rectangle 16">
            <a:extLst>
              <a:ext uri="{FF2B5EF4-FFF2-40B4-BE49-F238E27FC236}">
                <a16:creationId xmlns:a16="http://schemas.microsoft.com/office/drawing/2014/main" id="{863FBDD9-37C3-43E3-B241-E9BF3CDC9B64}"/>
              </a:ext>
            </a:extLst>
          </p:cNvPr>
          <p:cNvSpPr/>
          <p:nvPr/>
        </p:nvSpPr>
        <p:spPr>
          <a:xfrm>
            <a:off x="13540848" y="5407161"/>
            <a:ext cx="6928293" cy="3662541"/>
          </a:xfrm>
          <a:prstGeom prst="rect">
            <a:avLst/>
          </a:prstGeom>
        </p:spPr>
        <p:txBody>
          <a:bodyPr wrap="square">
            <a:spAutoFit/>
          </a:bodyPr>
          <a:lstStyle/>
          <a:p>
            <a:pPr algn="ctr"/>
            <a:r>
              <a:rPr lang="en-US" b="1">
                <a:solidFill>
                  <a:srgbClr val="19232E"/>
                </a:solidFill>
                <a:latin typeface="Times New Roman" panose="02020603050405020304" pitchFamily="18" charset="0"/>
                <a:cs typeface="Times New Roman" panose="02020603050405020304" pitchFamily="18" charset="0"/>
              </a:rPr>
              <a:t>Tấn công man in middle inject một mã độc bên ngoài javascript vào trong một trang web được xem bởi người sử dụng.</a:t>
            </a:r>
            <a:br>
              <a:rPr lang="en-US" sz="4000" b="1" dirty="0">
                <a:solidFill>
                  <a:srgbClr val="19232E"/>
                </a:solidFill>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endParaRPr lang="en-US" sz="4400" b="1"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756ED309-E6F6-436D-A7D2-5621C8D85032}"/>
              </a:ext>
            </a:extLst>
          </p:cNvPr>
          <p:cNvSpPr/>
          <p:nvPr/>
        </p:nvSpPr>
        <p:spPr>
          <a:xfrm>
            <a:off x="1780742" y="5596116"/>
            <a:ext cx="6928293" cy="1077218"/>
          </a:xfrm>
          <a:prstGeom prst="rect">
            <a:avLst/>
          </a:prstGeom>
        </p:spPr>
        <p:txBody>
          <a:bodyPr wrap="square">
            <a:spAutoFit/>
          </a:bodyPr>
          <a:lstStyle/>
          <a:p>
            <a:pPr algn="ctr"/>
            <a:r>
              <a:rPr lang="en-US" sz="3200" b="1" dirty="0" err="1">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người</a:t>
            </a:r>
            <a:r>
              <a:rPr lang="en-US" sz="3200" b="1"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err="1">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dùng</a:t>
            </a:r>
            <a:r>
              <a:rPr lang="en-US" sz="3200" b="1">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a:solidFill>
                  <a:srgbClr val="19232E"/>
                </a:solidFill>
                <a:latin typeface="Times New Roman" panose="02020603050405020304" pitchFamily="18" charset="0"/>
                <a:cs typeface="Times New Roman" panose="02020603050405020304" pitchFamily="18" charset="0"/>
              </a:rPr>
              <a:t>người dùng kết nối đến </a:t>
            </a:r>
          </a:p>
          <a:p>
            <a:pPr algn="ctr"/>
            <a:r>
              <a:rPr lang="en-US" sz="3200" b="1">
                <a:solidFill>
                  <a:srgbClr val="19232E"/>
                </a:solidFill>
                <a:latin typeface="Times New Roman" panose="02020603050405020304" pitchFamily="18" charset="0"/>
                <a:cs typeface="Times New Roman" panose="02020603050405020304" pitchFamily="18" charset="0"/>
              </a:rPr>
              <a:t>một địa điểm không an toàn</a:t>
            </a:r>
            <a:endParaRPr lang="en-US" sz="3200" b="1" dirty="0">
              <a:solidFill>
                <a:srgbClr val="19232E"/>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18E150D-6490-4BE9-B135-89218E88A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6189" y="3398177"/>
            <a:ext cx="4774131" cy="2040556"/>
          </a:xfrm>
          <a:prstGeom prst="rect">
            <a:avLst/>
          </a:prstGeom>
        </p:spPr>
      </p:pic>
      <p:sp>
        <p:nvSpPr>
          <p:cNvPr id="13" name="TextBox 12">
            <a:extLst>
              <a:ext uri="{FF2B5EF4-FFF2-40B4-BE49-F238E27FC236}">
                <a16:creationId xmlns:a16="http://schemas.microsoft.com/office/drawing/2014/main" id="{8516FE1D-B38C-426E-BA88-26A6ED272F0F}"/>
              </a:ext>
            </a:extLst>
          </p:cNvPr>
          <p:cNvSpPr txBox="1"/>
          <p:nvPr/>
        </p:nvSpPr>
        <p:spPr>
          <a:xfrm>
            <a:off x="2333231" y="8767736"/>
            <a:ext cx="19836881" cy="2308324"/>
          </a:xfrm>
          <a:prstGeom prst="rect">
            <a:avLst/>
          </a:prstGeom>
          <a:noFill/>
        </p:spPr>
        <p:txBody>
          <a:bodyPr wrap="square" rtlCol="0">
            <a:spAutoFit/>
          </a:bodyPr>
          <a:lstStyle/>
          <a:p>
            <a:r>
              <a:rPr lang="en-US" dirty="0" err="1">
                <a:solidFill>
                  <a:srgbClr val="19232E"/>
                </a:solidFill>
                <a:latin typeface="Times New Roman" panose="02020603050405020304" pitchFamily="18" charset="0"/>
                <a:cs typeface="Times New Roman" panose="02020603050405020304" pitchFamily="18" charset="0"/>
              </a:rPr>
              <a:t>Thư</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viện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javascript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độc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hại</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được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phục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vụ</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với</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các</a:t>
            </a:r>
            <a:r>
              <a:rPr lang="en-US" dirty="0">
                <a:solidFill>
                  <a:srgbClr val="19232E"/>
                </a:solidFill>
                <a:latin typeface="Times New Roman" panose="02020603050405020304" pitchFamily="18" charset="0"/>
                <a:cs typeface="Times New Roman" panose="02020603050405020304" pitchFamily="18" charset="0"/>
              </a:rPr>
              <a:t> HTTP header </a:t>
            </a:r>
            <a:r>
              <a:rPr lang="en-US" dirty="0" err="1">
                <a:solidFill>
                  <a:srgbClr val="19232E"/>
                </a:solidFill>
                <a:latin typeface="Times New Roman" panose="02020603050405020304" pitchFamily="18" charset="0"/>
                <a:cs typeface="Times New Roman" panose="02020603050405020304" pitchFamily="18" charset="0"/>
              </a:rPr>
              <a:t>đúng</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để</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đảm</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bảo</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rằng</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nó</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sẽ</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được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lưu</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trữ</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bởi</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trình</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duyệt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nạn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nhân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Một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khi</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thư</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viện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được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lưu</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trữ</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thành</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công</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tất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cả</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các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kết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nối</a:t>
            </a:r>
            <a:r>
              <a:rPr lang="en-US" dirty="0">
                <a:solidFill>
                  <a:srgbClr val="19232E"/>
                </a:solidFill>
                <a:latin typeface="Times New Roman" panose="02020603050405020304" pitchFamily="18" charset="0"/>
                <a:cs typeface="Times New Roman" panose="02020603050405020304" pitchFamily="18" charset="0"/>
              </a:rPr>
              <a:t> HTTPS </a:t>
            </a:r>
            <a:r>
              <a:rPr lang="en-US" dirty="0" err="1">
                <a:solidFill>
                  <a:srgbClr val="19232E"/>
                </a:solidFill>
                <a:latin typeface="Times New Roman" panose="02020603050405020304" pitchFamily="18" charset="0"/>
                <a:cs typeface="Times New Roman" panose="02020603050405020304" pitchFamily="18" charset="0"/>
              </a:rPr>
              <a:t>đến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một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trang</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bao</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gồm</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các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thư</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viện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mục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tiêu</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sẽ</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bị</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tổn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hại</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đến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khi</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nạn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nhân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xóa</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bộ</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nhớ</a:t>
            </a:r>
            <a:r>
              <a:rPr lang="en-US" dirty="0">
                <a:solidFill>
                  <a:srgbClr val="19232E"/>
                </a:solidFill>
                <a:latin typeface="Times New Roman" panose="02020603050405020304" pitchFamily="18" charset="0"/>
                <a:cs typeface="Times New Roman" panose="02020603050405020304" pitchFamily="18" charset="0"/>
              </a:rPr>
              <a:t> cache </a:t>
            </a:r>
            <a:r>
              <a:rPr lang="en-US" dirty="0" err="1">
                <a:solidFill>
                  <a:srgbClr val="19232E"/>
                </a:solidFill>
                <a:latin typeface="Times New Roman" panose="02020603050405020304" pitchFamily="18" charset="0"/>
                <a:cs typeface="Times New Roman" panose="02020603050405020304" pitchFamily="18" charset="0"/>
              </a:rPr>
              <a:t>trình</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duyệt</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của</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mình</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Thư</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viện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sẽ</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được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lấy</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từ</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bộ</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nhớ</a:t>
            </a:r>
            <a:r>
              <a:rPr lang="en-US" dirty="0">
                <a:solidFill>
                  <a:srgbClr val="19232E"/>
                </a:solidFill>
                <a:latin typeface="Times New Roman" panose="02020603050405020304" pitchFamily="18" charset="0"/>
                <a:cs typeface="Times New Roman" panose="02020603050405020304" pitchFamily="18" charset="0"/>
              </a:rPr>
              <a:t> cache </a:t>
            </a:r>
            <a:r>
              <a:rPr lang="en-US" dirty="0" err="1">
                <a:solidFill>
                  <a:srgbClr val="19232E"/>
                </a:solidFill>
                <a:latin typeface="Times New Roman" panose="02020603050405020304" pitchFamily="18" charset="0"/>
                <a:cs typeface="Times New Roman" panose="02020603050405020304" pitchFamily="18" charset="0"/>
              </a:rPr>
              <a:t>có</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chứa</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phiên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bản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độc</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hại</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đã</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bị</a:t>
            </a:r>
            <a:r>
              <a:rPr lang="en-US" dirty="0">
                <a:solidFill>
                  <a:srgbClr val="19232E"/>
                </a:solidFill>
                <a:latin typeface="Times New Roman" panose="02020603050405020304" pitchFamily="18" charset="0"/>
                <a:cs typeface="Times New Roman" panose="02020603050405020304" pitchFamily="18" charset="0"/>
              </a:rPr>
              <a:t> inject </a:t>
            </a:r>
            <a:r>
              <a:rPr lang="en-US" dirty="0" err="1">
                <a:solidFill>
                  <a:srgbClr val="19232E"/>
                </a:solidFill>
                <a:latin typeface="Times New Roman" panose="02020603050405020304" pitchFamily="18" charset="0"/>
                <a:cs typeface="Times New Roman" panose="02020603050405020304" pitchFamily="18" charset="0"/>
              </a:rPr>
              <a:t>bởi</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những</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kẻ</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tấn</a:t>
            </a:r>
            <a:r>
              <a:rPr lang="en-US" dirty="0">
                <a:solidFill>
                  <a:srgbClr val="19232E"/>
                </a:solidFill>
                <a:latin typeface="Times New Roman" panose="02020603050405020304" pitchFamily="18" charset="0"/>
                <a:cs typeface="Times New Roman" panose="02020603050405020304" pitchFamily="18" charset="0"/>
              </a:rPr>
              <a:t> </a:t>
            </a:r>
            <a:r>
              <a:rPr lang="en-US" dirty="0" err="1">
                <a:solidFill>
                  <a:srgbClr val="19232E"/>
                </a:solidFill>
                <a:latin typeface="Times New Roman" panose="02020603050405020304" pitchFamily="18" charset="0"/>
                <a:cs typeface="Times New Roman" panose="02020603050405020304" pitchFamily="18" charset="0"/>
              </a:rPr>
              <a:t>công</a:t>
            </a:r>
            <a:r>
              <a:rPr lang="en-US" dirty="0">
                <a:solidFill>
                  <a:srgbClr val="19232E"/>
                </a:solidFill>
                <a:latin typeface="Times New Roman" panose="02020603050405020304" pitchFamily="18" charset="0"/>
                <a:cs typeface="Times New Roman" panose="02020603050405020304" pitchFamily="18" charset="0"/>
              </a:rPr>
              <a:t>.</a:t>
            </a:r>
            <a:endParaRPr lang="vi-VN" dirty="0">
              <a:solidFill>
                <a:srgbClr val="19232E"/>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1AF4DB46-07A5-4182-9E08-BE21CCF746A8}"/>
              </a:ext>
            </a:extLst>
          </p:cNvPr>
          <p:cNvGrpSpPr/>
          <p:nvPr/>
        </p:nvGrpSpPr>
        <p:grpSpPr>
          <a:xfrm>
            <a:off x="466018" y="204051"/>
            <a:ext cx="22123456" cy="3342626"/>
            <a:chOff x="2979991" y="3891133"/>
            <a:chExt cx="18958336" cy="3141654"/>
          </a:xfrm>
        </p:grpSpPr>
        <p:sp>
          <p:nvSpPr>
            <p:cNvPr id="26" name="Freeform 7">
              <a:extLst>
                <a:ext uri="{FF2B5EF4-FFF2-40B4-BE49-F238E27FC236}">
                  <a16:creationId xmlns:a16="http://schemas.microsoft.com/office/drawing/2014/main" id="{3662FEF3-D3C6-467B-9250-FF7FE8185398}"/>
                </a:ext>
              </a:extLst>
            </p:cNvPr>
            <p:cNvSpPr>
              <a:spLocks noEditPoints="1"/>
            </p:cNvSpPr>
            <p:nvPr/>
          </p:nvSpPr>
          <p:spPr bwMode="auto">
            <a:xfrm>
              <a:off x="5340372"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6927E68F-BDBA-4363-A76F-52054745649E}"/>
                </a:ext>
              </a:extLst>
            </p:cNvPr>
            <p:cNvGrpSpPr/>
            <p:nvPr/>
          </p:nvGrpSpPr>
          <p:grpSpPr>
            <a:xfrm>
              <a:off x="2979991" y="3982622"/>
              <a:ext cx="18958336" cy="3050165"/>
              <a:chOff x="3024558" y="5505275"/>
              <a:chExt cx="18958336" cy="3050165"/>
            </a:xfrm>
          </p:grpSpPr>
          <p:sp>
            <p:nvSpPr>
              <p:cNvPr id="29" name="Content Placeholder 19">
                <a:extLst>
                  <a:ext uri="{FF2B5EF4-FFF2-40B4-BE49-F238E27FC236}">
                    <a16:creationId xmlns:a16="http://schemas.microsoft.com/office/drawing/2014/main" id="{99FD9BE4-6FF7-447C-A0AD-78B72137A2F3}"/>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DDAC5423-7BAD-477B-A9CF-F9F03D20ABBA}"/>
                  </a:ext>
                </a:extLst>
              </p:cNvPr>
              <p:cNvSpPr txBox="1"/>
              <p:nvPr/>
            </p:nvSpPr>
            <p:spPr>
              <a:xfrm>
                <a:off x="5442930" y="5505275"/>
                <a:ext cx="16539964" cy="1041344"/>
              </a:xfrm>
              <a:prstGeom prst="rect">
                <a:avLst/>
              </a:prstGeom>
              <a:noFill/>
            </p:spPr>
            <p:txBody>
              <a:bodyPr wrap="square" lIns="182843" tIns="91422" rIns="182843" bIns="91422" rtlCol="0">
                <a:spAutoFit/>
              </a:bodyPr>
              <a:lstStyle/>
              <a:p>
                <a:pPr algn="ctr"/>
                <a:r>
                  <a:rPr lang="en-US" sz="6000" b="1" dirty="0">
                    <a:solidFill>
                      <a:schemeClr val="tx1">
                        <a:lumMod val="50000"/>
                      </a:schemeClr>
                    </a:solidFill>
                    <a:latin typeface="Times New Roman" panose="02020603050405020304" pitchFamily="18" charset="0"/>
                    <a:cs typeface="Times New Roman" panose="02020603050405020304" pitchFamily="18" charset="0"/>
                  </a:rPr>
                  <a:t>TẤN CÔNG </a:t>
                </a:r>
                <a:r>
                  <a:rPr lang="en-US" sz="6000" b="1" dirty="0">
                    <a:solidFill>
                      <a:srgbClr val="19232E"/>
                    </a:solidFill>
                    <a:latin typeface="Times New Roman" panose="02020603050405020304" pitchFamily="18" charset="0"/>
                    <a:cs typeface="Times New Roman" panose="02020603050405020304" pitchFamily="18" charset="0"/>
                  </a:rPr>
                  <a:t>HTTPS BẲNG CACHE INJECTION</a:t>
                </a:r>
                <a:endParaRPr lang="en-US" sz="6000" b="1" dirty="0">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75B0E1D4-3CBB-49E2-A06E-126E8B7EC419}"/>
                </a:ext>
              </a:extLst>
            </p:cNvPr>
            <p:cNvSpPr txBox="1"/>
            <p:nvPr/>
          </p:nvSpPr>
          <p:spPr>
            <a:xfrm>
              <a:off x="5430477"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3</a:t>
              </a:r>
            </a:p>
          </p:txBody>
        </p:sp>
      </p:grpSp>
    </p:spTree>
    <p:extLst>
      <p:ext uri="{BB962C8B-B14F-4D97-AF65-F5344CB8AC3E}">
        <p14:creationId xmlns:p14="http://schemas.microsoft.com/office/powerpoint/2010/main" val="3429452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3C215E-EE4F-4277-B6C7-E15023416A98}"/>
              </a:ext>
            </a:extLst>
          </p:cNvPr>
          <p:cNvSpPr txBox="1"/>
          <p:nvPr/>
        </p:nvSpPr>
        <p:spPr>
          <a:xfrm>
            <a:off x="2145323" y="1943153"/>
            <a:ext cx="10705303" cy="830997"/>
          </a:xfrm>
          <a:prstGeom prst="rect">
            <a:avLst/>
          </a:prstGeom>
          <a:noFill/>
        </p:spPr>
        <p:txBody>
          <a:bodyPr wrap="none" rtlCol="0">
            <a:spAutoFit/>
          </a:bodyPr>
          <a:lstStyle/>
          <a:p>
            <a:r>
              <a:rPr lang="en-US" sz="4800" b="1">
                <a:solidFill>
                  <a:schemeClr val="tx1">
                    <a:lumMod val="50000"/>
                  </a:schemeClr>
                </a:solidFill>
                <a:latin typeface="Times New Roman" panose="02020603050405020304" pitchFamily="18" charset="0"/>
                <a:cs typeface="Times New Roman" panose="02020603050405020304" pitchFamily="18" charset="0"/>
              </a:rPr>
              <a:t>3.3 </a:t>
            </a:r>
            <a:r>
              <a:rPr lang="en-US" sz="4800" b="1">
                <a:solidFill>
                  <a:srgbClr val="19232E"/>
                </a:solidFill>
                <a:latin typeface="Times New Roman" panose="02020603050405020304" pitchFamily="18" charset="0"/>
                <a:cs typeface="Times New Roman" panose="02020603050405020304" pitchFamily="18" charset="0"/>
              </a:rPr>
              <a:t>Tại sao cache injection là nguy hiểm</a:t>
            </a:r>
            <a:r>
              <a:rPr lang="en-US"/>
              <a:t>.</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622252A-AC94-4334-ADE8-D408704DECB7}"/>
              </a:ext>
            </a:extLst>
          </p:cNvPr>
          <p:cNvSpPr txBox="1"/>
          <p:nvPr/>
        </p:nvSpPr>
        <p:spPr>
          <a:xfrm>
            <a:off x="2145323" y="2874837"/>
            <a:ext cx="15600784" cy="1200329"/>
          </a:xfrm>
          <a:prstGeom prst="rect">
            <a:avLst/>
          </a:prstGeom>
          <a:noFill/>
        </p:spPr>
        <p:txBody>
          <a:bodyPr wrap="square" rtlCol="0">
            <a:spAutoFit/>
          </a:bodyPr>
          <a:lstStyle/>
          <a:p>
            <a:r>
              <a:rPr lang="en-US">
                <a:solidFill>
                  <a:srgbClr val="19232E"/>
                </a:solidFill>
                <a:latin typeface="Times New Roman" panose="02020603050405020304" pitchFamily="18" charset="0"/>
                <a:cs typeface="Times New Roman" panose="02020603050405020304" pitchFamily="18" charset="0"/>
              </a:rPr>
              <a:t>Inject một thư viện độc hại là một cuộc tấn công rất hiệu quả, vì ba lý do sau:</a:t>
            </a:r>
            <a:endParaRPr lang="vi-VN">
              <a:solidFill>
                <a:srgbClr val="19232E"/>
              </a:solidFill>
              <a:latin typeface="Times New Roman" panose="02020603050405020304" pitchFamily="18" charset="0"/>
              <a:cs typeface="Times New Roman" panose="02020603050405020304" pitchFamily="18" charset="0"/>
            </a:endParaRPr>
          </a:p>
          <a:p>
            <a:endParaRPr lang="vi-VN"/>
          </a:p>
        </p:txBody>
      </p:sp>
      <p:sp>
        <p:nvSpPr>
          <p:cNvPr id="22" name="TextBox 21">
            <a:extLst>
              <a:ext uri="{FF2B5EF4-FFF2-40B4-BE49-F238E27FC236}">
                <a16:creationId xmlns:a16="http://schemas.microsoft.com/office/drawing/2014/main" id="{4FEEACC9-9818-40AF-A2AC-ACFD23B7780C}"/>
              </a:ext>
            </a:extLst>
          </p:cNvPr>
          <p:cNvSpPr txBox="1"/>
          <p:nvPr/>
        </p:nvSpPr>
        <p:spPr>
          <a:xfrm>
            <a:off x="2101043" y="3660216"/>
            <a:ext cx="21311835" cy="1754326"/>
          </a:xfrm>
          <a:prstGeom prst="rect">
            <a:avLst/>
          </a:prstGeom>
          <a:noFill/>
        </p:spPr>
        <p:txBody>
          <a:bodyPr wrap="square" rtlCol="0">
            <a:spAutoFit/>
          </a:bodyPr>
          <a:lstStyle/>
          <a:p>
            <a:pPr marL="571500" indent="-571500">
              <a:buFont typeface="Arial" panose="020B0604020202020204" pitchFamily="34" charset="0"/>
              <a:buChar char="•"/>
            </a:pPr>
            <a:r>
              <a:rPr lang="en-US">
                <a:solidFill>
                  <a:srgbClr val="19232E"/>
                </a:solidFill>
                <a:latin typeface="Times New Roman" panose="02020603050405020304" pitchFamily="18" charset="0"/>
                <a:cs typeface="Times New Roman" panose="02020603050405020304" pitchFamily="18" charset="0"/>
              </a:rPr>
              <a:t>Đầu tiên cache injection tấn công các hoạt động trên mọi trình duyệt, bộ nhớ đệm như là một trong những cơ chế chính được sử dụng để hiển thị các trang web nhanh hơn.</a:t>
            </a:r>
            <a:endParaRPr lang="vi-VN">
              <a:solidFill>
                <a:srgbClr val="19232E"/>
              </a:solidFill>
              <a:latin typeface="Times New Roman" panose="02020603050405020304" pitchFamily="18" charset="0"/>
              <a:cs typeface="Times New Roman" panose="02020603050405020304" pitchFamily="18" charset="0"/>
            </a:endParaRPr>
          </a:p>
          <a:p>
            <a:endParaRPr lang="vi-VN"/>
          </a:p>
        </p:txBody>
      </p:sp>
      <p:sp>
        <p:nvSpPr>
          <p:cNvPr id="23" name="TextBox 22">
            <a:extLst>
              <a:ext uri="{FF2B5EF4-FFF2-40B4-BE49-F238E27FC236}">
                <a16:creationId xmlns:a16="http://schemas.microsoft.com/office/drawing/2014/main" id="{84941217-B2E7-47A3-BEC1-D422D8F87DDC}"/>
              </a:ext>
            </a:extLst>
          </p:cNvPr>
          <p:cNvSpPr txBox="1"/>
          <p:nvPr/>
        </p:nvSpPr>
        <p:spPr>
          <a:xfrm>
            <a:off x="2101043" y="5125000"/>
            <a:ext cx="14630400" cy="3416320"/>
          </a:xfrm>
          <a:prstGeom prst="rect">
            <a:avLst/>
          </a:prstGeom>
          <a:noFill/>
        </p:spPr>
        <p:txBody>
          <a:bodyPr wrap="square" rtlCol="0">
            <a:spAutoFit/>
          </a:bodyPr>
          <a:lstStyle/>
          <a:p>
            <a:pPr marL="571500" indent="-571500">
              <a:buFont typeface="Arial" panose="020B0604020202020204" pitchFamily="34" charset="0"/>
              <a:buChar char="•"/>
            </a:pPr>
            <a:r>
              <a:rPr lang="en-US">
                <a:solidFill>
                  <a:srgbClr val="19232E"/>
                </a:solidFill>
                <a:latin typeface="Times New Roman" panose="02020603050405020304" pitchFamily="18" charset="0"/>
                <a:cs typeface="Times New Roman" panose="02020603050405020304" pitchFamily="18" charset="0"/>
              </a:rPr>
              <a:t>Thứ hai nó có thể được sử dụng để nhắm đến phần lớn các trang web. Trong thu thập của Alexa trên 10000 trang web, chúng tôi thấy rằng trong số những người sử dụng SSL, ít nhất 60% trong số đó bao gồm ít nhất một thư viện javascript bên ngoài trang chính của họ, làm cho họ dễ bị tấn công bộ nhớ đệm.</a:t>
            </a:r>
            <a:endParaRPr lang="vi-VN">
              <a:solidFill>
                <a:srgbClr val="19232E"/>
              </a:solidFill>
              <a:latin typeface="Times New Roman" panose="02020603050405020304" pitchFamily="18" charset="0"/>
              <a:cs typeface="Times New Roman" panose="02020603050405020304" pitchFamily="18" charset="0"/>
            </a:endParaRPr>
          </a:p>
          <a:p>
            <a:endParaRPr lang="vi-VN"/>
          </a:p>
        </p:txBody>
      </p:sp>
      <p:pic>
        <p:nvPicPr>
          <p:cNvPr id="25" name="Picture 24">
            <a:extLst>
              <a:ext uri="{FF2B5EF4-FFF2-40B4-BE49-F238E27FC236}">
                <a16:creationId xmlns:a16="http://schemas.microsoft.com/office/drawing/2014/main" id="{1851D02D-D130-465E-BBE1-827A9C27A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1597" y="5407656"/>
            <a:ext cx="4609760" cy="1564937"/>
          </a:xfrm>
          <a:prstGeom prst="rect">
            <a:avLst/>
          </a:prstGeom>
        </p:spPr>
      </p:pic>
      <p:sp>
        <p:nvSpPr>
          <p:cNvPr id="26" name="TextBox 25">
            <a:extLst>
              <a:ext uri="{FF2B5EF4-FFF2-40B4-BE49-F238E27FC236}">
                <a16:creationId xmlns:a16="http://schemas.microsoft.com/office/drawing/2014/main" id="{1FC0E7EC-03A5-4864-89AD-6FCD9D3995A9}"/>
              </a:ext>
            </a:extLst>
          </p:cNvPr>
          <p:cNvSpPr txBox="1"/>
          <p:nvPr/>
        </p:nvSpPr>
        <p:spPr>
          <a:xfrm>
            <a:off x="2237910" y="8459203"/>
            <a:ext cx="21174967" cy="1754326"/>
          </a:xfrm>
          <a:prstGeom prst="rect">
            <a:avLst/>
          </a:prstGeom>
          <a:noFill/>
        </p:spPr>
        <p:txBody>
          <a:bodyPr wrap="square" rtlCol="0">
            <a:spAutoFit/>
          </a:bodyPr>
          <a:lstStyle/>
          <a:p>
            <a:pPr marL="571500" indent="-571500">
              <a:buFont typeface="Arial" panose="020B0604020202020204" pitchFamily="34" charset="0"/>
              <a:buChar char="•"/>
            </a:pPr>
            <a:r>
              <a:rPr lang="en-US">
                <a:solidFill>
                  <a:srgbClr val="19232E"/>
                </a:solidFill>
                <a:latin typeface="Times New Roman" panose="02020603050405020304" pitchFamily="18" charset="0"/>
                <a:cs typeface="Times New Roman" panose="02020603050405020304" pitchFamily="18" charset="0"/>
              </a:rPr>
              <a:t>Cuối cùng kẻ tấn công có thể tận dụng thực tế là nhiều trang web sử dụng thư viện javascript bên ngoài như Google Analytics và jQuery để nhắm đến nhiều trang web cùng một lúc.</a:t>
            </a:r>
            <a:endParaRPr lang="vi-VN">
              <a:solidFill>
                <a:srgbClr val="19232E"/>
              </a:solidFill>
              <a:latin typeface="Times New Roman" panose="02020603050405020304" pitchFamily="18" charset="0"/>
              <a:cs typeface="Times New Roman" panose="02020603050405020304" pitchFamily="18" charset="0"/>
            </a:endParaRPr>
          </a:p>
          <a:p>
            <a:endParaRPr lang="vi-VN"/>
          </a:p>
        </p:txBody>
      </p:sp>
      <p:pic>
        <p:nvPicPr>
          <p:cNvPr id="28" name="Picture 27">
            <a:extLst>
              <a:ext uri="{FF2B5EF4-FFF2-40B4-BE49-F238E27FC236}">
                <a16:creationId xmlns:a16="http://schemas.microsoft.com/office/drawing/2014/main" id="{D4EF2DE3-6A86-4A9A-8EA9-0B8E19EF2A3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420824" y="10352946"/>
            <a:ext cx="4227547" cy="2466069"/>
          </a:xfrm>
          <a:prstGeom prst="rect">
            <a:avLst/>
          </a:prstGeom>
        </p:spPr>
      </p:pic>
      <p:pic>
        <p:nvPicPr>
          <p:cNvPr id="30" name="Picture 29">
            <a:extLst>
              <a:ext uri="{FF2B5EF4-FFF2-40B4-BE49-F238E27FC236}">
                <a16:creationId xmlns:a16="http://schemas.microsoft.com/office/drawing/2014/main" id="{E82EC845-CC30-4BE9-AC56-DE1C8F2A7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55608" y="10027930"/>
            <a:ext cx="3095625" cy="2505075"/>
          </a:xfrm>
          <a:prstGeom prst="rect">
            <a:avLst/>
          </a:prstGeom>
        </p:spPr>
      </p:pic>
      <p:grpSp>
        <p:nvGrpSpPr>
          <p:cNvPr id="31" name="Group 30">
            <a:extLst>
              <a:ext uri="{FF2B5EF4-FFF2-40B4-BE49-F238E27FC236}">
                <a16:creationId xmlns:a16="http://schemas.microsoft.com/office/drawing/2014/main" id="{E7E14D67-1CFD-4F27-B741-BEC718BA8949}"/>
              </a:ext>
            </a:extLst>
          </p:cNvPr>
          <p:cNvGrpSpPr/>
          <p:nvPr/>
        </p:nvGrpSpPr>
        <p:grpSpPr>
          <a:xfrm>
            <a:off x="466018" y="204051"/>
            <a:ext cx="22123456" cy="3342626"/>
            <a:chOff x="2979991" y="3891133"/>
            <a:chExt cx="18958336" cy="3141654"/>
          </a:xfrm>
        </p:grpSpPr>
        <p:sp>
          <p:nvSpPr>
            <p:cNvPr id="32" name="Freeform 7">
              <a:extLst>
                <a:ext uri="{FF2B5EF4-FFF2-40B4-BE49-F238E27FC236}">
                  <a16:creationId xmlns:a16="http://schemas.microsoft.com/office/drawing/2014/main" id="{F620FB66-1F31-4ABD-9184-6753EEDB61D0}"/>
                </a:ext>
              </a:extLst>
            </p:cNvPr>
            <p:cNvSpPr>
              <a:spLocks noEditPoints="1"/>
            </p:cNvSpPr>
            <p:nvPr/>
          </p:nvSpPr>
          <p:spPr bwMode="auto">
            <a:xfrm>
              <a:off x="5391475"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B8489D84-97A2-4C76-AAB5-2DEB57F61A97}"/>
                </a:ext>
              </a:extLst>
            </p:cNvPr>
            <p:cNvGrpSpPr/>
            <p:nvPr/>
          </p:nvGrpSpPr>
          <p:grpSpPr>
            <a:xfrm>
              <a:off x="2979991" y="3982622"/>
              <a:ext cx="18958336" cy="3050165"/>
              <a:chOff x="3024558" y="5505275"/>
              <a:chExt cx="18958336" cy="3050165"/>
            </a:xfrm>
          </p:grpSpPr>
          <p:sp>
            <p:nvSpPr>
              <p:cNvPr id="35" name="Content Placeholder 19">
                <a:extLst>
                  <a:ext uri="{FF2B5EF4-FFF2-40B4-BE49-F238E27FC236}">
                    <a16:creationId xmlns:a16="http://schemas.microsoft.com/office/drawing/2014/main" id="{34257B5C-A236-4197-9390-3ECAF71C8D86}"/>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4B34B8AB-5791-48BA-A14C-87F9A48D98E5}"/>
                  </a:ext>
                </a:extLst>
              </p:cNvPr>
              <p:cNvSpPr txBox="1"/>
              <p:nvPr/>
            </p:nvSpPr>
            <p:spPr>
              <a:xfrm>
                <a:off x="5442930" y="5505275"/>
                <a:ext cx="16539964" cy="1041344"/>
              </a:xfrm>
              <a:prstGeom prst="rect">
                <a:avLst/>
              </a:prstGeom>
              <a:noFill/>
            </p:spPr>
            <p:txBody>
              <a:bodyPr wrap="square" lIns="182843" tIns="91422" rIns="182843" bIns="91422" rtlCol="0">
                <a:spAutoFit/>
              </a:bodyPr>
              <a:lstStyle/>
              <a:p>
                <a:pPr algn="ctr"/>
                <a:r>
                  <a:rPr lang="en-US" sz="6000" b="1" dirty="0">
                    <a:solidFill>
                      <a:schemeClr val="tx1">
                        <a:lumMod val="50000"/>
                      </a:schemeClr>
                    </a:solidFill>
                    <a:latin typeface="Times New Roman" panose="02020603050405020304" pitchFamily="18" charset="0"/>
                    <a:cs typeface="Times New Roman" panose="02020603050405020304" pitchFamily="18" charset="0"/>
                  </a:rPr>
                  <a:t>TẤN CÔNG </a:t>
                </a:r>
                <a:r>
                  <a:rPr lang="en-US" sz="6000" b="1" dirty="0">
                    <a:solidFill>
                      <a:srgbClr val="19232E"/>
                    </a:solidFill>
                    <a:latin typeface="Times New Roman" panose="02020603050405020304" pitchFamily="18" charset="0"/>
                    <a:cs typeface="Times New Roman" panose="02020603050405020304" pitchFamily="18" charset="0"/>
                  </a:rPr>
                  <a:t>HTTPS BẲNG CACHE INJECTION</a:t>
                </a:r>
                <a:endParaRPr lang="en-US" sz="6000" b="1" dirty="0">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34" name="TextBox 33">
              <a:extLst>
                <a:ext uri="{FF2B5EF4-FFF2-40B4-BE49-F238E27FC236}">
                  <a16:creationId xmlns:a16="http://schemas.microsoft.com/office/drawing/2014/main" id="{ED3C1A44-1FE5-4ADD-99BE-751426648616}"/>
                </a:ext>
              </a:extLst>
            </p:cNvPr>
            <p:cNvSpPr txBox="1"/>
            <p:nvPr/>
          </p:nvSpPr>
          <p:spPr>
            <a:xfrm>
              <a:off x="5481582"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3</a:t>
              </a:r>
            </a:p>
          </p:txBody>
        </p:sp>
      </p:grpSp>
    </p:spTree>
    <p:extLst>
      <p:ext uri="{BB962C8B-B14F-4D97-AF65-F5344CB8AC3E}">
        <p14:creationId xmlns:p14="http://schemas.microsoft.com/office/powerpoint/2010/main" val="51586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00D638-204E-481C-8FBF-DC7C1B48DDD0}"/>
              </a:ext>
            </a:extLst>
          </p:cNvPr>
          <p:cNvSpPr txBox="1"/>
          <p:nvPr/>
        </p:nvSpPr>
        <p:spPr>
          <a:xfrm>
            <a:off x="2145323" y="1943153"/>
            <a:ext cx="11646137" cy="830997"/>
          </a:xfrm>
          <a:prstGeom prst="rect">
            <a:avLst/>
          </a:prstGeom>
          <a:noFill/>
        </p:spPr>
        <p:txBody>
          <a:bodyPr wrap="none" rtlCol="0">
            <a:spAutoFit/>
          </a:bodyPr>
          <a:lstStyle/>
          <a:p>
            <a:r>
              <a:rPr lang="en-US" sz="4800" b="1" dirty="0">
                <a:solidFill>
                  <a:schemeClr val="tx1">
                    <a:lumMod val="50000"/>
                  </a:schemeClr>
                </a:solidFill>
                <a:latin typeface="Times New Roman" panose="02020603050405020304" pitchFamily="18" charset="0"/>
                <a:cs typeface="Times New Roman" panose="02020603050405020304" pitchFamily="18" charset="0"/>
              </a:rPr>
              <a:t>3.4 </a:t>
            </a:r>
            <a:r>
              <a:rPr lang="en-US" sz="4400" b="1" dirty="0" err="1">
                <a:solidFill>
                  <a:srgbClr val="19232E"/>
                </a:solidFill>
                <a:latin typeface="Times New Roman" panose="02020603050405020304" pitchFamily="18" charset="0"/>
                <a:cs typeface="Times New Roman" panose="02020603050405020304" pitchFamily="18" charset="0"/>
              </a:rPr>
              <a:t>Khai</a:t>
            </a:r>
            <a:r>
              <a:rPr lang="en-US" sz="4400" b="1" dirty="0">
                <a:solidFill>
                  <a:srgbClr val="19232E"/>
                </a:solidFill>
                <a:latin typeface="Times New Roman" panose="02020603050405020304" pitchFamily="18" charset="0"/>
                <a:cs typeface="Times New Roman" panose="02020603050405020304" pitchFamily="18" charset="0"/>
              </a:rPr>
              <a:t> </a:t>
            </a:r>
            <a:r>
              <a:rPr lang="en-US" sz="4400" b="1" dirty="0" err="1">
                <a:solidFill>
                  <a:srgbClr val="19232E"/>
                </a:solidFill>
                <a:latin typeface="Times New Roman" panose="02020603050405020304" pitchFamily="18" charset="0"/>
                <a:cs typeface="Times New Roman" panose="02020603050405020304" pitchFamily="18" charset="0"/>
              </a:rPr>
              <a:t>thác</a:t>
            </a:r>
            <a:r>
              <a:rPr lang="en-US" sz="4400" b="1" dirty="0">
                <a:solidFill>
                  <a:srgbClr val="19232E"/>
                </a:solidFill>
                <a:latin typeface="Times New Roman" panose="02020603050405020304" pitchFamily="18" charset="0"/>
                <a:cs typeface="Times New Roman" panose="02020603050405020304" pitchFamily="18" charset="0"/>
              </a:rPr>
              <a:t> </a:t>
            </a:r>
            <a:r>
              <a:rPr lang="en-US" sz="4400" b="1" dirty="0" err="1">
                <a:solidFill>
                  <a:srgbClr val="19232E"/>
                </a:solidFill>
                <a:latin typeface="Times New Roman" panose="02020603050405020304" pitchFamily="18" charset="0"/>
                <a:cs typeface="Times New Roman" panose="02020603050405020304" pitchFamily="18" charset="0"/>
              </a:rPr>
              <a:t>trình</a:t>
            </a:r>
            <a:r>
              <a:rPr lang="en-US" sz="4400" b="1" dirty="0">
                <a:solidFill>
                  <a:srgbClr val="19232E"/>
                </a:solidFill>
                <a:latin typeface="Times New Roman" panose="02020603050405020304" pitchFamily="18" charset="0"/>
                <a:cs typeface="Times New Roman" panose="02020603050405020304" pitchFamily="18" charset="0"/>
              </a:rPr>
              <a:t> </a:t>
            </a:r>
            <a:r>
              <a:rPr lang="en-US" sz="4400" b="1" dirty="0" err="1">
                <a:solidFill>
                  <a:srgbClr val="19232E"/>
                </a:solidFill>
                <a:latin typeface="Times New Roman" panose="02020603050405020304" pitchFamily="18" charset="0"/>
                <a:cs typeface="Times New Roman" panose="02020603050405020304" pitchFamily="18" charset="0"/>
              </a:rPr>
              <a:t>duyệt</a:t>
            </a:r>
            <a:r>
              <a:rPr lang="en-US" sz="4400" b="1" dirty="0">
                <a:solidFill>
                  <a:srgbClr val="19232E"/>
                </a:solidFill>
                <a:latin typeface="Times New Roman" panose="02020603050405020304" pitchFamily="18" charset="0"/>
                <a:cs typeface="Times New Roman" panose="02020603050405020304" pitchFamily="18" charset="0"/>
              </a:rPr>
              <a:t> UI </a:t>
            </a:r>
            <a:r>
              <a:rPr lang="en-US" sz="4400" b="1" dirty="0" err="1">
                <a:solidFill>
                  <a:srgbClr val="19232E"/>
                </a:solidFill>
                <a:latin typeface="Times New Roman" panose="02020603050405020304" pitchFamily="18" charset="0"/>
                <a:cs typeface="Times New Roman" panose="02020603050405020304" pitchFamily="18" charset="0"/>
              </a:rPr>
              <a:t>không</a:t>
            </a:r>
            <a:r>
              <a:rPr lang="en-US" sz="4400" b="1" dirty="0">
                <a:solidFill>
                  <a:srgbClr val="19232E"/>
                </a:solidFill>
                <a:latin typeface="Times New Roman" panose="02020603050405020304" pitchFamily="18" charset="0"/>
                <a:cs typeface="Times New Roman" panose="02020603050405020304" pitchFamily="18" charset="0"/>
              </a:rPr>
              <a:t> </a:t>
            </a:r>
            <a:r>
              <a:rPr lang="en-US" sz="4400" b="1" dirty="0" err="1">
                <a:solidFill>
                  <a:srgbClr val="19232E"/>
                </a:solidFill>
                <a:latin typeface="Times New Roman" panose="02020603050405020304" pitchFamily="18" charset="0"/>
                <a:cs typeface="Times New Roman" panose="02020603050405020304" pitchFamily="18" charset="0"/>
              </a:rPr>
              <a:t>thống</a:t>
            </a:r>
            <a:r>
              <a:rPr lang="en-US" sz="4400" b="1" dirty="0">
                <a:solidFill>
                  <a:srgbClr val="19232E"/>
                </a:solidFill>
                <a:latin typeface="Times New Roman" panose="02020603050405020304" pitchFamily="18" charset="0"/>
                <a:cs typeface="Times New Roman" panose="02020603050405020304" pitchFamily="18" charset="0"/>
              </a:rPr>
              <a:t> </a:t>
            </a:r>
            <a:r>
              <a:rPr lang="en-US" sz="4400" b="1" dirty="0" err="1">
                <a:solidFill>
                  <a:srgbClr val="19232E"/>
                </a:solidFill>
                <a:latin typeface="Times New Roman" panose="02020603050405020304" pitchFamily="18" charset="0"/>
                <a:cs typeface="Times New Roman" panose="02020603050405020304" pitchFamily="18" charset="0"/>
              </a:rPr>
              <a:t>nhất</a:t>
            </a:r>
            <a:r>
              <a:rPr lang="en-US" sz="4400" b="1" dirty="0">
                <a:solidFill>
                  <a:srgbClr val="19232E"/>
                </a:solidFill>
                <a:latin typeface="Times New Roman" panose="02020603050405020304" pitchFamily="18" charset="0"/>
                <a:cs typeface="Times New Roman" panose="02020603050405020304" pitchFamily="18" charset="0"/>
              </a:rPr>
              <a:t>.</a:t>
            </a:r>
          </a:p>
        </p:txBody>
      </p:sp>
      <p:sp>
        <p:nvSpPr>
          <p:cNvPr id="12" name="Rectangle 11">
            <a:extLst>
              <a:ext uri="{FF2B5EF4-FFF2-40B4-BE49-F238E27FC236}">
                <a16:creationId xmlns:a16="http://schemas.microsoft.com/office/drawing/2014/main" id="{979735E0-D7B4-45FF-BFCF-450649D42827}"/>
              </a:ext>
            </a:extLst>
          </p:cNvPr>
          <p:cNvSpPr/>
          <p:nvPr/>
        </p:nvSpPr>
        <p:spPr>
          <a:xfrm>
            <a:off x="2288420" y="3011013"/>
            <a:ext cx="9121267" cy="1754326"/>
          </a:xfrm>
          <a:prstGeom prst="rect">
            <a:avLst/>
          </a:prstGeom>
        </p:spPr>
        <p:txBody>
          <a:bodyPr wrap="square">
            <a:spAutoFit/>
          </a:bodyPr>
          <a:lstStyle/>
          <a:p>
            <a:r>
              <a:rPr lang="en-US">
                <a:solidFill>
                  <a:srgbClr val="19232E"/>
                </a:solidFill>
                <a:latin typeface="Times New Roman" panose="02020603050405020304" pitchFamily="18" charset="0"/>
                <a:cs typeface="Times New Roman" panose="02020603050405020304" pitchFamily="18" charset="0"/>
              </a:rPr>
              <a:t>Bảo vệ duy nhất chống lại các cuộc tấn công injection là cache cảnh báo hiển thị bởi trình duyệt khi một chứng chỉ SSL là không hợp lệ</a:t>
            </a:r>
            <a:endParaRPr lang="en-US" sz="4000" b="1" dirty="0">
              <a:solidFill>
                <a:schemeClr val="tx1">
                  <a:lumMod val="50000"/>
                </a:schemeClr>
              </a:solidFill>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F0DB76B9-BD66-476C-81F7-788794B1BE63}"/>
              </a:ext>
            </a:extLst>
          </p:cNvPr>
          <p:cNvGrpSpPr/>
          <p:nvPr/>
        </p:nvGrpSpPr>
        <p:grpSpPr>
          <a:xfrm>
            <a:off x="10394826" y="1359893"/>
            <a:ext cx="2738812" cy="73151"/>
            <a:chOff x="1775295" y="2020905"/>
            <a:chExt cx="3631535" cy="45719"/>
          </a:xfrm>
        </p:grpSpPr>
        <p:sp>
          <p:nvSpPr>
            <p:cNvPr id="16" name="Rectangle 15">
              <a:extLst>
                <a:ext uri="{FF2B5EF4-FFF2-40B4-BE49-F238E27FC236}">
                  <a16:creationId xmlns:a16="http://schemas.microsoft.com/office/drawing/2014/main" id="{938BCEC7-35C4-4955-9B52-F811F90631CE}"/>
                </a:ext>
              </a:extLst>
            </p:cNvPr>
            <p:cNvSpPr/>
            <p:nvPr/>
          </p:nvSpPr>
          <p:spPr>
            <a:xfrm flipV="1">
              <a:off x="1775295" y="2020905"/>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2F164AF7-3CD1-41C8-8543-C69D30004C80}"/>
                </a:ext>
              </a:extLst>
            </p:cNvPr>
            <p:cNvSpPr/>
            <p:nvPr/>
          </p:nvSpPr>
          <p:spPr>
            <a:xfrm flipV="1">
              <a:off x="2390858" y="202090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234BB6B3-C639-4F39-8453-BA589033ADCC}"/>
                </a:ext>
              </a:extLst>
            </p:cNvPr>
            <p:cNvSpPr/>
            <p:nvPr/>
          </p:nvSpPr>
          <p:spPr>
            <a:xfrm flipV="1">
              <a:off x="3025595" y="2020905"/>
              <a:ext cx="540354"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1029615B-DB62-47A2-B423-C9B2B66F6512}"/>
                </a:ext>
              </a:extLst>
            </p:cNvPr>
            <p:cNvSpPr/>
            <p:nvPr/>
          </p:nvSpPr>
          <p:spPr>
            <a:xfrm flipV="1">
              <a:off x="3641290" y="2020905"/>
              <a:ext cx="54035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7011363-2713-4D0E-8FE9-01DE8EE7E2A2}"/>
                </a:ext>
              </a:extLst>
            </p:cNvPr>
            <p:cNvSpPr/>
            <p:nvPr/>
          </p:nvSpPr>
          <p:spPr>
            <a:xfrm flipV="1">
              <a:off x="4256852" y="2020905"/>
              <a:ext cx="540354"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A187793-2A38-4880-A78A-5A0230927017}"/>
                </a:ext>
              </a:extLst>
            </p:cNvPr>
            <p:cNvSpPr/>
            <p:nvPr/>
          </p:nvSpPr>
          <p:spPr>
            <a:xfrm flipV="1">
              <a:off x="4866476" y="2020905"/>
              <a:ext cx="540354"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Times New Roman" panose="02020603050405020304" pitchFamily="18" charset="0"/>
                <a:cs typeface="Times New Roman" panose="02020603050405020304" pitchFamily="18" charset="0"/>
              </a:endParaRPr>
            </a:p>
          </p:txBody>
        </p:sp>
      </p:grpSp>
      <p:grpSp>
        <p:nvGrpSpPr>
          <p:cNvPr id="22" name="Group 21">
            <a:extLst>
              <a:ext uri="{FF2B5EF4-FFF2-40B4-BE49-F238E27FC236}">
                <a16:creationId xmlns:a16="http://schemas.microsoft.com/office/drawing/2014/main" id="{5C89FC32-B94C-4AFF-9696-A74E7DC03D7A}"/>
              </a:ext>
            </a:extLst>
          </p:cNvPr>
          <p:cNvGrpSpPr/>
          <p:nvPr/>
        </p:nvGrpSpPr>
        <p:grpSpPr>
          <a:xfrm>
            <a:off x="466018" y="204051"/>
            <a:ext cx="22123456" cy="3342626"/>
            <a:chOff x="2979991" y="3891133"/>
            <a:chExt cx="18958336" cy="3141654"/>
          </a:xfrm>
        </p:grpSpPr>
        <p:sp>
          <p:nvSpPr>
            <p:cNvPr id="23" name="Freeform 7">
              <a:extLst>
                <a:ext uri="{FF2B5EF4-FFF2-40B4-BE49-F238E27FC236}">
                  <a16:creationId xmlns:a16="http://schemas.microsoft.com/office/drawing/2014/main" id="{0C0B21FE-4169-4077-9BD0-5B38A4BBB4C4}"/>
                </a:ext>
              </a:extLst>
            </p:cNvPr>
            <p:cNvSpPr>
              <a:spLocks noEditPoints="1"/>
            </p:cNvSpPr>
            <p:nvPr/>
          </p:nvSpPr>
          <p:spPr bwMode="auto">
            <a:xfrm>
              <a:off x="5391475"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06BD3527-532A-48E7-9B68-96CFFB20C920}"/>
                </a:ext>
              </a:extLst>
            </p:cNvPr>
            <p:cNvGrpSpPr/>
            <p:nvPr/>
          </p:nvGrpSpPr>
          <p:grpSpPr>
            <a:xfrm>
              <a:off x="2979991" y="3982622"/>
              <a:ext cx="18958336" cy="3050165"/>
              <a:chOff x="3024558" y="5505275"/>
              <a:chExt cx="18958336" cy="3050165"/>
            </a:xfrm>
          </p:grpSpPr>
          <p:sp>
            <p:nvSpPr>
              <p:cNvPr id="26" name="Content Placeholder 19">
                <a:extLst>
                  <a:ext uri="{FF2B5EF4-FFF2-40B4-BE49-F238E27FC236}">
                    <a16:creationId xmlns:a16="http://schemas.microsoft.com/office/drawing/2014/main" id="{2AFDE01B-F29E-447B-A79F-F44F6EDF2186}"/>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8A0E17E9-2665-429E-8373-51AF8A6716BE}"/>
                  </a:ext>
                </a:extLst>
              </p:cNvPr>
              <p:cNvSpPr txBox="1"/>
              <p:nvPr/>
            </p:nvSpPr>
            <p:spPr>
              <a:xfrm>
                <a:off x="5442930" y="5505275"/>
                <a:ext cx="16539964" cy="1041344"/>
              </a:xfrm>
              <a:prstGeom prst="rect">
                <a:avLst/>
              </a:prstGeom>
              <a:noFill/>
            </p:spPr>
            <p:txBody>
              <a:bodyPr wrap="square" lIns="182843" tIns="91422" rIns="182843" bIns="91422" rtlCol="0">
                <a:spAutoFit/>
              </a:bodyPr>
              <a:lstStyle/>
              <a:p>
                <a:pPr algn="ctr"/>
                <a:r>
                  <a:rPr lang="en-US" sz="6000" b="1" dirty="0">
                    <a:solidFill>
                      <a:schemeClr val="tx1">
                        <a:lumMod val="50000"/>
                      </a:schemeClr>
                    </a:solidFill>
                    <a:latin typeface="Times New Roman" panose="02020603050405020304" pitchFamily="18" charset="0"/>
                    <a:cs typeface="Times New Roman" panose="02020603050405020304" pitchFamily="18" charset="0"/>
                  </a:rPr>
                  <a:t>TẤN CÔNG </a:t>
                </a:r>
                <a:r>
                  <a:rPr lang="en-US" sz="6000" b="1" dirty="0">
                    <a:solidFill>
                      <a:srgbClr val="19232E"/>
                    </a:solidFill>
                    <a:latin typeface="Times New Roman" panose="02020603050405020304" pitchFamily="18" charset="0"/>
                    <a:cs typeface="Times New Roman" panose="02020603050405020304" pitchFamily="18" charset="0"/>
                  </a:rPr>
                  <a:t>HTTPS BẲNG CACHE INJECTION</a:t>
                </a:r>
                <a:endParaRPr lang="en-US" sz="6000" b="1" dirty="0">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25" name="TextBox 24">
              <a:extLst>
                <a:ext uri="{FF2B5EF4-FFF2-40B4-BE49-F238E27FC236}">
                  <a16:creationId xmlns:a16="http://schemas.microsoft.com/office/drawing/2014/main" id="{70568538-5045-4E3B-BD2A-D7EB84884854}"/>
                </a:ext>
              </a:extLst>
            </p:cNvPr>
            <p:cNvSpPr txBox="1"/>
            <p:nvPr/>
          </p:nvSpPr>
          <p:spPr>
            <a:xfrm>
              <a:off x="5515649"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3</a:t>
              </a:r>
            </a:p>
          </p:txBody>
        </p:sp>
      </p:grpSp>
      <p:pic>
        <p:nvPicPr>
          <p:cNvPr id="28" name="Picture 27">
            <a:extLst>
              <a:ext uri="{FF2B5EF4-FFF2-40B4-BE49-F238E27FC236}">
                <a16:creationId xmlns:a16="http://schemas.microsoft.com/office/drawing/2014/main" id="{03BCA4C6-5248-4AE3-866C-A18E3F5054A8}"/>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14985573" y="1682847"/>
            <a:ext cx="5551805" cy="3673475"/>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0D51D297-A5C7-4157-9B95-DAA70D7E51B4}"/>
              </a:ext>
            </a:extLst>
          </p:cNvPr>
          <p:cNvSpPr txBox="1"/>
          <p:nvPr/>
        </p:nvSpPr>
        <p:spPr>
          <a:xfrm>
            <a:off x="8009390" y="5530595"/>
            <a:ext cx="8513927" cy="1200329"/>
          </a:xfrm>
          <a:prstGeom prst="rect">
            <a:avLst/>
          </a:prstGeom>
          <a:noFill/>
        </p:spPr>
        <p:txBody>
          <a:bodyPr wrap="square" rtlCol="0">
            <a:spAutoFit/>
          </a:bodyPr>
          <a:lstStyle/>
          <a:p>
            <a:r>
              <a:rPr lang="en-US">
                <a:solidFill>
                  <a:srgbClr val="19232E"/>
                </a:solidFill>
                <a:latin typeface="Times New Roman" panose="02020603050405020304" pitchFamily="18" charset="0"/>
                <a:cs typeface="Times New Roman" panose="02020603050405020304" pitchFamily="18" charset="0"/>
              </a:rPr>
              <a:t>. Tuy nhiên đây không phải là một trở ngại lớn cho những kẻ tấn công vì hai lý do sau:</a:t>
            </a:r>
            <a:endParaRPr lang="vi-VN">
              <a:solidFill>
                <a:srgbClr val="19232E"/>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6145A83-F010-4669-9A8B-611536C1F75A}"/>
              </a:ext>
            </a:extLst>
          </p:cNvPr>
          <p:cNvSpPr txBox="1"/>
          <p:nvPr/>
        </p:nvSpPr>
        <p:spPr>
          <a:xfrm>
            <a:off x="1023121" y="6998785"/>
            <a:ext cx="10982751" cy="3600986"/>
          </a:xfrm>
          <a:prstGeom prst="rect">
            <a:avLst/>
          </a:prstGeom>
          <a:noFill/>
        </p:spPr>
        <p:txBody>
          <a:bodyPr wrap="square" rtlCol="0">
            <a:spAutoFit/>
          </a:bodyPr>
          <a:lstStyle/>
          <a:p>
            <a:pPr marL="457200" indent="-457200">
              <a:buFont typeface="Arial" panose="020B0604020202020204" pitchFamily="34" charset="0"/>
              <a:buChar char="•"/>
            </a:pPr>
            <a:r>
              <a:rPr lang="en-US" sz="3200">
                <a:solidFill>
                  <a:srgbClr val="19232E"/>
                </a:solidFill>
                <a:latin typeface="Times New Roman" panose="02020603050405020304" pitchFamily="18" charset="0"/>
                <a:cs typeface="Times New Roman" panose="02020603050405020304" pitchFamily="18" charset="0"/>
              </a:rPr>
              <a:t>Thứ nhất là trọng tâm trong các số liệu gần đây được thực hiện bởi Comodo cho thấy rằng khoảng 50% các trang web có chứng chỉ không hợp lệ, người sử dụng được sử dụng để bấm vào thông qua các cảnh báo này. Thậm chí các trang web phổ biến như https://www.twitter.com và https://www.youtube.com cũng hiển thị một cảnh báo vì không phù hợp cname.</a:t>
            </a:r>
            <a:endParaRPr lang="vi-VN" sz="3200">
              <a:solidFill>
                <a:srgbClr val="19232E"/>
              </a:solidFill>
              <a:latin typeface="Times New Roman" panose="02020603050405020304" pitchFamily="18" charset="0"/>
              <a:cs typeface="Times New Roman" panose="02020603050405020304" pitchFamily="18" charset="0"/>
            </a:endParaRPr>
          </a:p>
          <a:p>
            <a:endParaRPr lang="vi-VN"/>
          </a:p>
        </p:txBody>
      </p:sp>
      <p:sp>
        <p:nvSpPr>
          <p:cNvPr id="31" name="TextBox 30">
            <a:extLst>
              <a:ext uri="{FF2B5EF4-FFF2-40B4-BE49-F238E27FC236}">
                <a16:creationId xmlns:a16="http://schemas.microsoft.com/office/drawing/2014/main" id="{FC1F5B25-BF8C-43A7-83FD-77C17BF47A7D}"/>
              </a:ext>
            </a:extLst>
          </p:cNvPr>
          <p:cNvSpPr txBox="1"/>
          <p:nvPr/>
        </p:nvSpPr>
        <p:spPr>
          <a:xfrm>
            <a:off x="13791460" y="7036107"/>
            <a:ext cx="8798014" cy="2123658"/>
          </a:xfrm>
          <a:prstGeom prst="rect">
            <a:avLst/>
          </a:prstGeom>
          <a:noFill/>
        </p:spPr>
        <p:txBody>
          <a:bodyPr wrap="square" rtlCol="0">
            <a:spAutoFit/>
          </a:bodyPr>
          <a:lstStyle/>
          <a:p>
            <a:pPr marL="457200" indent="-457200">
              <a:buFont typeface="Arial" panose="020B0604020202020204" pitchFamily="34" charset="0"/>
              <a:buChar char="•"/>
            </a:pPr>
            <a:r>
              <a:rPr lang="en-US" sz="3200">
                <a:solidFill>
                  <a:srgbClr val="19232E"/>
                </a:solidFill>
                <a:latin typeface="Times New Roman" panose="02020603050405020304" pitchFamily="18" charset="0"/>
                <a:cs typeface="Times New Roman" panose="02020603050405020304" pitchFamily="18" charset="0"/>
              </a:rPr>
              <a:t>Thứ hai và thậm chí nguy hiểm hơn, chúng ta có thể tạo ra những tình huống mà các cảnh báo SSL tiêu chuẩn đã không được hiển thị đúng</a:t>
            </a:r>
            <a:endParaRPr lang="vi-VN" sz="3200">
              <a:solidFill>
                <a:srgbClr val="19232E"/>
              </a:solidFill>
              <a:latin typeface="Times New Roman" panose="02020603050405020304" pitchFamily="18" charset="0"/>
              <a:cs typeface="Times New Roman" panose="02020603050405020304" pitchFamily="18" charset="0"/>
            </a:endParaRPr>
          </a:p>
          <a:p>
            <a:endParaRPr lang="vi-VN"/>
          </a:p>
        </p:txBody>
      </p:sp>
      <p:pic>
        <p:nvPicPr>
          <p:cNvPr id="32" name="Picture 31">
            <a:extLst>
              <a:ext uri="{FF2B5EF4-FFF2-40B4-BE49-F238E27FC236}">
                <a16:creationId xmlns:a16="http://schemas.microsoft.com/office/drawing/2014/main" id="{B97CF2EB-ADF6-4F9C-AD36-FE784DFF053C}"/>
              </a:ext>
            </a:extLst>
          </p:cNvPr>
          <p:cNvPicPr/>
          <p:nvPr/>
        </p:nvPicPr>
        <p:blipFill>
          <a:blip r:embed="rId3">
            <a:extLst>
              <a:ext uri="{28A0092B-C50C-407E-A947-70E740481C1C}">
                <a14:useLocalDpi xmlns:a14="http://schemas.microsoft.com/office/drawing/2010/main" val="0"/>
              </a:ext>
            </a:extLst>
          </a:blip>
          <a:stretch>
            <a:fillRect/>
          </a:stretch>
        </p:blipFill>
        <p:spPr>
          <a:xfrm>
            <a:off x="14401189" y="9487369"/>
            <a:ext cx="7077880" cy="37761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35835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2892079" y="167191"/>
            <a:ext cx="20937538" cy="1446550"/>
          </a:xfrm>
          <a:prstGeom prst="rect">
            <a:avLst/>
          </a:prstGeom>
          <a:noFill/>
        </p:spPr>
        <p:txBody>
          <a:bodyPr wrap="square" rtlCol="0">
            <a:spAutoFit/>
          </a:bodyPr>
          <a:lstStyle/>
          <a:p>
            <a:pPr algn="ctr"/>
            <a:r>
              <a:rPr lang="en-US" sz="8800" b="1" dirty="0" err="1">
                <a:solidFill>
                  <a:schemeClr val="tx1">
                    <a:lumMod val="50000"/>
                  </a:schemeClr>
                </a:solidFill>
                <a:latin typeface="Times New Roman" panose="02020603050405020304" pitchFamily="18" charset="0"/>
                <a:cs typeface="Times New Roman" panose="02020603050405020304" pitchFamily="18" charset="0"/>
              </a:rPr>
              <a:t>Nội</a:t>
            </a:r>
            <a:r>
              <a:rPr lang="en-US" sz="8800" b="1" dirty="0">
                <a:solidFill>
                  <a:schemeClr val="tx1">
                    <a:lumMod val="50000"/>
                  </a:schemeClr>
                </a:solidFill>
                <a:latin typeface="Times New Roman" panose="02020603050405020304" pitchFamily="18" charset="0"/>
                <a:cs typeface="Times New Roman" panose="02020603050405020304" pitchFamily="18" charset="0"/>
              </a:rPr>
              <a:t> Dung </a:t>
            </a:r>
            <a:r>
              <a:rPr lang="en-US" sz="8800" b="1" dirty="0" err="1">
                <a:solidFill>
                  <a:schemeClr val="tx1">
                    <a:lumMod val="50000"/>
                  </a:schemeClr>
                </a:solidFill>
                <a:latin typeface="Times New Roman" panose="02020603050405020304" pitchFamily="18" charset="0"/>
                <a:cs typeface="Times New Roman" panose="02020603050405020304" pitchFamily="18" charset="0"/>
              </a:rPr>
              <a:t>Báo</a:t>
            </a:r>
            <a:r>
              <a:rPr lang="en-US" sz="8800" b="1" dirty="0">
                <a:solidFill>
                  <a:schemeClr val="tx1">
                    <a:lumMod val="50000"/>
                  </a:schemeClr>
                </a:solidFill>
                <a:latin typeface="Times New Roman" panose="02020603050405020304" pitchFamily="18" charset="0"/>
                <a:cs typeface="Times New Roman" panose="02020603050405020304" pitchFamily="18" charset="0"/>
              </a:rPr>
              <a:t> </a:t>
            </a:r>
            <a:r>
              <a:rPr lang="en-US" sz="8800" b="1" dirty="0" err="1">
                <a:solidFill>
                  <a:schemeClr val="tx1">
                    <a:lumMod val="50000"/>
                  </a:schemeClr>
                </a:solidFill>
                <a:latin typeface="Times New Roman" panose="02020603050405020304" pitchFamily="18" charset="0"/>
                <a:cs typeface="Times New Roman" panose="02020603050405020304" pitchFamily="18" charset="0"/>
              </a:rPr>
              <a:t>Cáo</a:t>
            </a:r>
            <a:endParaRPr lang="id-ID" sz="8800" b="1" dirty="0">
              <a:solidFill>
                <a:schemeClr val="tx1">
                  <a:lumMod val="50000"/>
                </a:schemeClr>
              </a:solidFill>
              <a:latin typeface="Times New Roman" panose="02020603050405020304" pitchFamily="18" charset="0"/>
              <a:cs typeface="Times New Roman" panose="02020603050405020304" pitchFamily="18" charset="0"/>
            </a:endParaRPr>
          </a:p>
        </p:txBody>
      </p:sp>
      <p:grpSp>
        <p:nvGrpSpPr>
          <p:cNvPr id="108" name="Group 107">
            <a:extLst>
              <a:ext uri="{FF2B5EF4-FFF2-40B4-BE49-F238E27FC236}">
                <a16:creationId xmlns:a16="http://schemas.microsoft.com/office/drawing/2014/main" id="{B1C529D3-E9A3-4229-B643-D85EF341EE09}"/>
              </a:ext>
            </a:extLst>
          </p:cNvPr>
          <p:cNvGrpSpPr/>
          <p:nvPr/>
        </p:nvGrpSpPr>
        <p:grpSpPr>
          <a:xfrm>
            <a:off x="4841065" y="1880487"/>
            <a:ext cx="15297386" cy="3342626"/>
            <a:chOff x="2979991" y="3891133"/>
            <a:chExt cx="15297386" cy="3141654"/>
          </a:xfrm>
        </p:grpSpPr>
        <p:sp>
          <p:nvSpPr>
            <p:cNvPr id="109" name="Freeform 7">
              <a:extLst>
                <a:ext uri="{FF2B5EF4-FFF2-40B4-BE49-F238E27FC236}">
                  <a16:creationId xmlns:a16="http://schemas.microsoft.com/office/drawing/2014/main" id="{5B3E5414-B3FF-4627-86DE-05021A25B0AA}"/>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110" name="Group 109">
              <a:extLst>
                <a:ext uri="{FF2B5EF4-FFF2-40B4-BE49-F238E27FC236}">
                  <a16:creationId xmlns:a16="http://schemas.microsoft.com/office/drawing/2014/main" id="{FB79E9E2-C134-48DD-8641-6B68D174FA97}"/>
                </a:ext>
              </a:extLst>
            </p:cNvPr>
            <p:cNvGrpSpPr/>
            <p:nvPr/>
          </p:nvGrpSpPr>
          <p:grpSpPr>
            <a:xfrm>
              <a:off x="2979991" y="3959668"/>
              <a:ext cx="15297386" cy="3073119"/>
              <a:chOff x="3024558" y="5482321"/>
              <a:chExt cx="15297386" cy="3073119"/>
            </a:xfrm>
          </p:grpSpPr>
          <p:sp>
            <p:nvSpPr>
              <p:cNvPr id="112" name="Content Placeholder 19">
                <a:extLst>
                  <a:ext uri="{FF2B5EF4-FFF2-40B4-BE49-F238E27FC236}">
                    <a16:creationId xmlns:a16="http://schemas.microsoft.com/office/drawing/2014/main" id="{C8C7957C-C15F-4365-8D87-634D26A36C05}"/>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113" name="TextBox 112">
                <a:extLst>
                  <a:ext uri="{FF2B5EF4-FFF2-40B4-BE49-F238E27FC236}">
                    <a16:creationId xmlns:a16="http://schemas.microsoft.com/office/drawing/2014/main" id="{2CA3CD08-D634-4724-98B4-6ECDC29D860A}"/>
                  </a:ext>
                </a:extLst>
              </p:cNvPr>
              <p:cNvSpPr txBox="1"/>
              <p:nvPr/>
            </p:nvSpPr>
            <p:spPr>
              <a:xfrm>
                <a:off x="6100685" y="5482321"/>
                <a:ext cx="12221259" cy="954562"/>
              </a:xfrm>
              <a:prstGeom prst="rect">
                <a:avLst/>
              </a:prstGeom>
              <a:noFill/>
            </p:spPr>
            <p:txBody>
              <a:bodyPr wrap="square" lIns="182843" tIns="91422" rIns="182843" bIns="91422" rtlCol="0">
                <a:spAutoFit/>
              </a:bodyPr>
              <a:lstStyle/>
              <a:p>
                <a:r>
                  <a:rPr lang="en-US" sz="5400" b="1" dirty="0">
                    <a:solidFill>
                      <a:schemeClr val="tx1">
                        <a:lumMod val="50000"/>
                      </a:schemeClr>
                    </a:solidFill>
                    <a:latin typeface="Times New Roman" panose="02020603050405020304" pitchFamily="18" charset="0"/>
                    <a:cs typeface="Times New Roman" panose="02020603050405020304" pitchFamily="18" charset="0"/>
                  </a:rPr>
                  <a:t>TỔNG QUAN VỀ HTTPS</a:t>
                </a:r>
              </a:p>
            </p:txBody>
          </p:sp>
        </p:grpSp>
        <p:sp>
          <p:nvSpPr>
            <p:cNvPr id="111" name="TextBox 110">
              <a:extLst>
                <a:ext uri="{FF2B5EF4-FFF2-40B4-BE49-F238E27FC236}">
                  <a16:creationId xmlns:a16="http://schemas.microsoft.com/office/drawing/2014/main" id="{3F240D86-6C65-49A0-8C02-9DF8C9D00332}"/>
                </a:ext>
              </a:extLst>
            </p:cNvPr>
            <p:cNvSpPr txBox="1"/>
            <p:nvPr/>
          </p:nvSpPr>
          <p:spPr>
            <a:xfrm>
              <a:off x="4033663" y="4099514"/>
              <a:ext cx="1039812" cy="780999"/>
            </a:xfrm>
            <a:prstGeom prst="rect">
              <a:avLst/>
            </a:prstGeom>
            <a:noFill/>
          </p:spPr>
          <p:txBody>
            <a:bodyPr wrap="square" lIns="182843" tIns="91422" rIns="182843" bIns="91422" rtlCol="0">
              <a:spAutoFit/>
            </a:bodyPr>
            <a:lstStyle/>
            <a:p>
              <a:pPr algn="ctr"/>
              <a:r>
                <a:rPr lang="id-ID" sz="4200" b="1" dirty="0">
                  <a:solidFill>
                    <a:schemeClr val="accent1"/>
                  </a:solidFill>
                  <a:latin typeface="Times New Roman" panose="02020603050405020304" pitchFamily="18" charset="0"/>
                  <a:cs typeface="Times New Roman" panose="02020603050405020304" pitchFamily="18" charset="0"/>
                </a:rPr>
                <a:t>1</a:t>
              </a:r>
              <a:endParaRPr lang="en-US" sz="4200" b="1" dirty="0">
                <a:solidFill>
                  <a:schemeClr val="accent1"/>
                </a:solidFill>
                <a:latin typeface="Times New Roman" panose="02020603050405020304" pitchFamily="18" charset="0"/>
                <a:cs typeface="Times New Roman" panose="02020603050405020304" pitchFamily="18" charset="0"/>
              </a:endParaRPr>
            </a:p>
          </p:txBody>
        </p:sp>
      </p:grpSp>
      <p:grpSp>
        <p:nvGrpSpPr>
          <p:cNvPr id="114" name="Group 113">
            <a:extLst>
              <a:ext uri="{FF2B5EF4-FFF2-40B4-BE49-F238E27FC236}">
                <a16:creationId xmlns:a16="http://schemas.microsoft.com/office/drawing/2014/main" id="{5900DC8C-DBD9-4A05-8FAA-1D3261CD8C26}"/>
              </a:ext>
            </a:extLst>
          </p:cNvPr>
          <p:cNvGrpSpPr/>
          <p:nvPr/>
        </p:nvGrpSpPr>
        <p:grpSpPr>
          <a:xfrm>
            <a:off x="4841065" y="6600425"/>
            <a:ext cx="18674918" cy="3342626"/>
            <a:chOff x="2979991" y="3891133"/>
            <a:chExt cx="18674918" cy="3141654"/>
          </a:xfrm>
        </p:grpSpPr>
        <p:sp>
          <p:nvSpPr>
            <p:cNvPr id="118" name="Freeform 7">
              <a:extLst>
                <a:ext uri="{FF2B5EF4-FFF2-40B4-BE49-F238E27FC236}">
                  <a16:creationId xmlns:a16="http://schemas.microsoft.com/office/drawing/2014/main" id="{AA627F5E-4B64-4AE3-BB50-56F610865AC4}"/>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119" name="Group 118">
              <a:extLst>
                <a:ext uri="{FF2B5EF4-FFF2-40B4-BE49-F238E27FC236}">
                  <a16:creationId xmlns:a16="http://schemas.microsoft.com/office/drawing/2014/main" id="{1592C3A5-AD16-462A-BA6B-B0F2A5E31E9A}"/>
                </a:ext>
              </a:extLst>
            </p:cNvPr>
            <p:cNvGrpSpPr/>
            <p:nvPr/>
          </p:nvGrpSpPr>
          <p:grpSpPr>
            <a:xfrm>
              <a:off x="2979991" y="3951393"/>
              <a:ext cx="18674918" cy="3081394"/>
              <a:chOff x="3024558" y="5474046"/>
              <a:chExt cx="18674918" cy="3081394"/>
            </a:xfrm>
          </p:grpSpPr>
          <p:sp>
            <p:nvSpPr>
              <p:cNvPr id="121" name="Content Placeholder 19">
                <a:extLst>
                  <a:ext uri="{FF2B5EF4-FFF2-40B4-BE49-F238E27FC236}">
                    <a16:creationId xmlns:a16="http://schemas.microsoft.com/office/drawing/2014/main" id="{53A5C913-6C66-4FB4-B249-30F2295B0000}"/>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126" name="TextBox 125">
                <a:extLst>
                  <a:ext uri="{FF2B5EF4-FFF2-40B4-BE49-F238E27FC236}">
                    <a16:creationId xmlns:a16="http://schemas.microsoft.com/office/drawing/2014/main" id="{C0156959-A41F-421E-9C55-D5F1069FCFAF}"/>
                  </a:ext>
                </a:extLst>
              </p:cNvPr>
              <p:cNvSpPr txBox="1"/>
              <p:nvPr/>
            </p:nvSpPr>
            <p:spPr>
              <a:xfrm>
                <a:off x="5982601" y="5474046"/>
                <a:ext cx="15716875" cy="954563"/>
              </a:xfrm>
              <a:prstGeom prst="rect">
                <a:avLst/>
              </a:prstGeom>
              <a:noFill/>
            </p:spPr>
            <p:txBody>
              <a:bodyPr wrap="square" lIns="182843" tIns="91422" rIns="182843" bIns="91422" rtlCol="0">
                <a:spAutoFit/>
              </a:bodyPr>
              <a:lstStyle/>
              <a:p>
                <a:r>
                  <a:rPr lang="en-US" sz="4000" b="1" dirty="0">
                    <a:latin typeface="Times New Roman" panose="02020603050405020304" pitchFamily="18" charset="0"/>
                    <a:cs typeface="Times New Roman" panose="02020603050405020304" pitchFamily="18" charset="0"/>
                  </a:rPr>
                  <a:t> </a:t>
                </a:r>
                <a:r>
                  <a:rPr lang="en-US" sz="5400" b="1" dirty="0">
                    <a:solidFill>
                      <a:schemeClr val="tx1">
                        <a:lumMod val="50000"/>
                      </a:schemeClr>
                    </a:solidFill>
                    <a:latin typeface="Times New Roman" panose="02020603050405020304" pitchFamily="18" charset="0"/>
                    <a:cs typeface="Times New Roman" panose="02020603050405020304" pitchFamily="18" charset="0"/>
                  </a:rPr>
                  <a:t>TẤN CÔNG HTTPS BẰNG CACHE INJECTION</a:t>
                </a:r>
              </a:p>
            </p:txBody>
          </p:sp>
        </p:grpSp>
        <p:sp>
          <p:nvSpPr>
            <p:cNvPr id="120" name="TextBox 119">
              <a:extLst>
                <a:ext uri="{FF2B5EF4-FFF2-40B4-BE49-F238E27FC236}">
                  <a16:creationId xmlns:a16="http://schemas.microsoft.com/office/drawing/2014/main" id="{8EAE947C-EBC3-44EF-B3A9-9C792334CCEE}"/>
                </a:ext>
              </a:extLst>
            </p:cNvPr>
            <p:cNvSpPr txBox="1"/>
            <p:nvPr/>
          </p:nvSpPr>
          <p:spPr>
            <a:xfrm>
              <a:off x="4033663"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3</a:t>
              </a:r>
            </a:p>
          </p:txBody>
        </p:sp>
      </p:grpSp>
      <p:grpSp>
        <p:nvGrpSpPr>
          <p:cNvPr id="133" name="Group 132">
            <a:extLst>
              <a:ext uri="{FF2B5EF4-FFF2-40B4-BE49-F238E27FC236}">
                <a16:creationId xmlns:a16="http://schemas.microsoft.com/office/drawing/2014/main" id="{BF36A208-BA99-4319-BEF7-31C76F5EF4D1}"/>
              </a:ext>
            </a:extLst>
          </p:cNvPr>
          <p:cNvGrpSpPr/>
          <p:nvPr/>
        </p:nvGrpSpPr>
        <p:grpSpPr>
          <a:xfrm>
            <a:off x="4800732" y="9031732"/>
            <a:ext cx="11221146" cy="3342626"/>
            <a:chOff x="2979991" y="3891133"/>
            <a:chExt cx="11221146" cy="3141654"/>
          </a:xfrm>
        </p:grpSpPr>
        <p:sp>
          <p:nvSpPr>
            <p:cNvPr id="134" name="Freeform 7">
              <a:extLst>
                <a:ext uri="{FF2B5EF4-FFF2-40B4-BE49-F238E27FC236}">
                  <a16:creationId xmlns:a16="http://schemas.microsoft.com/office/drawing/2014/main" id="{1679E6AD-AA75-4631-955B-BEE79149B961}"/>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135" name="Group 134">
              <a:extLst>
                <a:ext uri="{FF2B5EF4-FFF2-40B4-BE49-F238E27FC236}">
                  <a16:creationId xmlns:a16="http://schemas.microsoft.com/office/drawing/2014/main" id="{52C0E71C-87D0-40FC-B25C-B52841F50C0E}"/>
                </a:ext>
              </a:extLst>
            </p:cNvPr>
            <p:cNvGrpSpPr/>
            <p:nvPr/>
          </p:nvGrpSpPr>
          <p:grpSpPr>
            <a:xfrm>
              <a:off x="2979991" y="3982622"/>
              <a:ext cx="11221146" cy="3050165"/>
              <a:chOff x="3024558" y="5505275"/>
              <a:chExt cx="11221146" cy="3050165"/>
            </a:xfrm>
          </p:grpSpPr>
          <p:sp>
            <p:nvSpPr>
              <p:cNvPr id="137" name="Content Placeholder 19">
                <a:extLst>
                  <a:ext uri="{FF2B5EF4-FFF2-40B4-BE49-F238E27FC236}">
                    <a16:creationId xmlns:a16="http://schemas.microsoft.com/office/drawing/2014/main" id="{7BA71B20-F6E1-4811-B63A-E7CE9521F1E0}"/>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138" name="TextBox 137">
                <a:extLst>
                  <a:ext uri="{FF2B5EF4-FFF2-40B4-BE49-F238E27FC236}">
                    <a16:creationId xmlns:a16="http://schemas.microsoft.com/office/drawing/2014/main" id="{A2566C34-AA60-4739-89C2-4ADE3A128043}"/>
                  </a:ext>
                </a:extLst>
              </p:cNvPr>
              <p:cNvSpPr txBox="1"/>
              <p:nvPr/>
            </p:nvSpPr>
            <p:spPr>
              <a:xfrm>
                <a:off x="5442930" y="5505275"/>
                <a:ext cx="8802774" cy="954563"/>
              </a:xfrm>
              <a:prstGeom prst="rect">
                <a:avLst/>
              </a:prstGeom>
              <a:noFill/>
            </p:spPr>
            <p:txBody>
              <a:bodyPr wrap="square" lIns="182843" tIns="91422" rIns="182843" bIns="91422" rtlCol="0">
                <a:spAutoFit/>
              </a:bodyPr>
              <a:lstStyle/>
              <a:p>
                <a:pPr algn="ctr"/>
                <a:r>
                  <a:rPr lang="en-US" sz="5400" b="1" dirty="0">
                    <a:solidFill>
                      <a:schemeClr val="tx1">
                        <a:lumMod val="50000"/>
                      </a:schemeClr>
                    </a:solidFill>
                    <a:latin typeface="Times New Roman" panose="02020603050405020304" pitchFamily="18" charset="0"/>
                    <a:cs typeface="Times New Roman" panose="02020603050405020304" pitchFamily="18" charset="0"/>
                  </a:rPr>
                  <a:t>CÁCH PHÒNG TRÁNH</a:t>
                </a:r>
              </a:p>
            </p:txBody>
          </p:sp>
        </p:grpSp>
        <p:sp>
          <p:nvSpPr>
            <p:cNvPr id="136" name="TextBox 135">
              <a:extLst>
                <a:ext uri="{FF2B5EF4-FFF2-40B4-BE49-F238E27FC236}">
                  <a16:creationId xmlns:a16="http://schemas.microsoft.com/office/drawing/2014/main" id="{4C56389B-9CE8-48D3-A6CC-F65906218745}"/>
                </a:ext>
              </a:extLst>
            </p:cNvPr>
            <p:cNvSpPr txBox="1"/>
            <p:nvPr/>
          </p:nvSpPr>
          <p:spPr>
            <a:xfrm>
              <a:off x="4033663"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4</a:t>
              </a:r>
            </a:p>
          </p:txBody>
        </p:sp>
      </p:grpSp>
      <p:grpSp>
        <p:nvGrpSpPr>
          <p:cNvPr id="34" name="Group 33">
            <a:extLst>
              <a:ext uri="{FF2B5EF4-FFF2-40B4-BE49-F238E27FC236}">
                <a16:creationId xmlns:a16="http://schemas.microsoft.com/office/drawing/2014/main" id="{7C6958EC-5BDF-432E-951B-DFA8BB3F0356}"/>
              </a:ext>
            </a:extLst>
          </p:cNvPr>
          <p:cNvGrpSpPr/>
          <p:nvPr/>
        </p:nvGrpSpPr>
        <p:grpSpPr>
          <a:xfrm>
            <a:off x="4812896" y="4303277"/>
            <a:ext cx="16794774" cy="3342626"/>
            <a:chOff x="2979991" y="3891133"/>
            <a:chExt cx="16794774" cy="3141654"/>
          </a:xfrm>
        </p:grpSpPr>
        <p:sp>
          <p:nvSpPr>
            <p:cNvPr id="35" name="Freeform 7">
              <a:extLst>
                <a:ext uri="{FF2B5EF4-FFF2-40B4-BE49-F238E27FC236}">
                  <a16:creationId xmlns:a16="http://schemas.microsoft.com/office/drawing/2014/main" id="{2FB45F22-8E68-4638-8823-8B5AE459C7CD}"/>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6EC01ACE-E642-4A27-9364-FFBFC15DC913}"/>
                </a:ext>
              </a:extLst>
            </p:cNvPr>
            <p:cNvGrpSpPr/>
            <p:nvPr/>
          </p:nvGrpSpPr>
          <p:grpSpPr>
            <a:xfrm>
              <a:off x="2979991" y="3951393"/>
              <a:ext cx="16794774" cy="3081394"/>
              <a:chOff x="3024558" y="5474046"/>
              <a:chExt cx="16794774" cy="3081394"/>
            </a:xfrm>
          </p:grpSpPr>
          <p:sp>
            <p:nvSpPr>
              <p:cNvPr id="38" name="Content Placeholder 19">
                <a:extLst>
                  <a:ext uri="{FF2B5EF4-FFF2-40B4-BE49-F238E27FC236}">
                    <a16:creationId xmlns:a16="http://schemas.microsoft.com/office/drawing/2014/main" id="{838A07B5-5C0B-4730-A5D3-268A15D925D8}"/>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4763AF5E-BDB0-4D82-9B36-8C7DAF571158}"/>
                  </a:ext>
                </a:extLst>
              </p:cNvPr>
              <p:cNvSpPr txBox="1"/>
              <p:nvPr/>
            </p:nvSpPr>
            <p:spPr>
              <a:xfrm>
                <a:off x="5982601" y="5474046"/>
                <a:ext cx="13836731" cy="954563"/>
              </a:xfrm>
              <a:prstGeom prst="rect">
                <a:avLst/>
              </a:prstGeom>
              <a:noFill/>
            </p:spPr>
            <p:txBody>
              <a:bodyPr wrap="square" lIns="182843" tIns="91422" rIns="182843" bIns="91422" rtlCol="0">
                <a:spAutoFit/>
              </a:bodyPr>
              <a:lstStyle/>
              <a:p>
                <a:r>
                  <a:rPr lang="en-US" sz="4000" b="1" dirty="0">
                    <a:latin typeface="Times New Roman" panose="02020603050405020304" pitchFamily="18" charset="0"/>
                    <a:cs typeface="Times New Roman" panose="02020603050405020304" pitchFamily="18" charset="0"/>
                  </a:rPr>
                  <a:t> </a:t>
                </a:r>
                <a:r>
                  <a:rPr lang="en-US" sz="54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37" name="TextBox 36">
              <a:extLst>
                <a:ext uri="{FF2B5EF4-FFF2-40B4-BE49-F238E27FC236}">
                  <a16:creationId xmlns:a16="http://schemas.microsoft.com/office/drawing/2014/main" id="{8939242B-F676-4673-B9E2-6F2764914ED2}"/>
                </a:ext>
              </a:extLst>
            </p:cNvPr>
            <p:cNvSpPr txBox="1"/>
            <p:nvPr/>
          </p:nvSpPr>
          <p:spPr>
            <a:xfrm>
              <a:off x="4033663"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grpSp>
        <p:nvGrpSpPr>
          <p:cNvPr id="27" name="Group 26">
            <a:extLst>
              <a:ext uri="{FF2B5EF4-FFF2-40B4-BE49-F238E27FC236}">
                <a16:creationId xmlns:a16="http://schemas.microsoft.com/office/drawing/2014/main" id="{416F3D6A-3233-40E8-80AD-DA3E0347C9D9}"/>
              </a:ext>
            </a:extLst>
          </p:cNvPr>
          <p:cNvGrpSpPr/>
          <p:nvPr/>
        </p:nvGrpSpPr>
        <p:grpSpPr>
          <a:xfrm>
            <a:off x="4841065" y="11365697"/>
            <a:ext cx="8375488" cy="3342626"/>
            <a:chOff x="2979991" y="3891133"/>
            <a:chExt cx="8375488" cy="3141654"/>
          </a:xfrm>
        </p:grpSpPr>
        <p:sp>
          <p:nvSpPr>
            <p:cNvPr id="28" name="Freeform 7">
              <a:extLst>
                <a:ext uri="{FF2B5EF4-FFF2-40B4-BE49-F238E27FC236}">
                  <a16:creationId xmlns:a16="http://schemas.microsoft.com/office/drawing/2014/main" id="{DF3D679F-B49C-486E-9E0B-7FBCD06DC4B3}"/>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29" name="Group 28">
              <a:extLst>
                <a:ext uri="{FF2B5EF4-FFF2-40B4-BE49-F238E27FC236}">
                  <a16:creationId xmlns:a16="http://schemas.microsoft.com/office/drawing/2014/main" id="{D8F2C735-B4E8-4CCA-A5A0-D60255D89526}"/>
                </a:ext>
              </a:extLst>
            </p:cNvPr>
            <p:cNvGrpSpPr/>
            <p:nvPr/>
          </p:nvGrpSpPr>
          <p:grpSpPr>
            <a:xfrm>
              <a:off x="2979991" y="3982622"/>
              <a:ext cx="8375488" cy="3050165"/>
              <a:chOff x="3024558" y="5505275"/>
              <a:chExt cx="8375488" cy="3050165"/>
            </a:xfrm>
          </p:grpSpPr>
          <p:sp>
            <p:nvSpPr>
              <p:cNvPr id="31" name="Content Placeholder 19">
                <a:extLst>
                  <a:ext uri="{FF2B5EF4-FFF2-40B4-BE49-F238E27FC236}">
                    <a16:creationId xmlns:a16="http://schemas.microsoft.com/office/drawing/2014/main" id="{347AC313-1A4F-480F-A0EC-E197F697D6FD}"/>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7C5415B1-562C-45B5-8348-B55A7FA6DC7B}"/>
                  </a:ext>
                </a:extLst>
              </p:cNvPr>
              <p:cNvSpPr txBox="1"/>
              <p:nvPr/>
            </p:nvSpPr>
            <p:spPr>
              <a:xfrm>
                <a:off x="4440519" y="5505275"/>
                <a:ext cx="6959527" cy="954563"/>
              </a:xfrm>
              <a:prstGeom prst="rect">
                <a:avLst/>
              </a:prstGeom>
              <a:noFill/>
            </p:spPr>
            <p:txBody>
              <a:bodyPr wrap="square" lIns="182843" tIns="91422" rIns="182843" bIns="91422" rtlCol="0">
                <a:spAutoFit/>
              </a:bodyPr>
              <a:lstStyle/>
              <a:p>
                <a:pPr algn="ctr"/>
                <a:r>
                  <a:rPr lang="en-US" sz="5400" b="1" dirty="0">
                    <a:solidFill>
                      <a:schemeClr val="tx1">
                        <a:lumMod val="50000"/>
                      </a:schemeClr>
                    </a:solidFill>
                    <a:latin typeface="Times New Roman" panose="02020603050405020304" pitchFamily="18" charset="0"/>
                    <a:cs typeface="Times New Roman" panose="02020603050405020304" pitchFamily="18" charset="0"/>
                  </a:rPr>
                  <a:t>       VIDEO DEMO</a:t>
                </a:r>
              </a:p>
            </p:txBody>
          </p:sp>
        </p:grpSp>
        <p:sp>
          <p:nvSpPr>
            <p:cNvPr id="30" name="TextBox 29">
              <a:extLst>
                <a:ext uri="{FF2B5EF4-FFF2-40B4-BE49-F238E27FC236}">
                  <a16:creationId xmlns:a16="http://schemas.microsoft.com/office/drawing/2014/main" id="{BA55CD7E-9D59-46F1-997A-24A0B8779A93}"/>
                </a:ext>
              </a:extLst>
            </p:cNvPr>
            <p:cNvSpPr txBox="1"/>
            <p:nvPr/>
          </p:nvSpPr>
          <p:spPr>
            <a:xfrm>
              <a:off x="4033663" y="4099514"/>
              <a:ext cx="1039812" cy="1388470"/>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5</a:t>
              </a:r>
            </a:p>
            <a:p>
              <a:pPr algn="ctr"/>
              <a:endParaRPr lang="en-US" sz="4200" b="1" dirty="0">
                <a:solidFill>
                  <a:schemeClr val="accent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84039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BBEB6BF-D163-42B5-854A-225F0D71444A}"/>
              </a:ext>
            </a:extLst>
          </p:cNvPr>
          <p:cNvGrpSpPr/>
          <p:nvPr/>
        </p:nvGrpSpPr>
        <p:grpSpPr>
          <a:xfrm>
            <a:off x="7137711" y="124062"/>
            <a:ext cx="13253260" cy="3342626"/>
            <a:chOff x="2979991" y="3891133"/>
            <a:chExt cx="13253260" cy="3141654"/>
          </a:xfrm>
        </p:grpSpPr>
        <p:sp>
          <p:nvSpPr>
            <p:cNvPr id="3" name="Freeform 7">
              <a:extLst>
                <a:ext uri="{FF2B5EF4-FFF2-40B4-BE49-F238E27FC236}">
                  <a16:creationId xmlns:a16="http://schemas.microsoft.com/office/drawing/2014/main" id="{0C0E7530-5362-4F90-A9EA-7F069AF123B0}"/>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sz="6000"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5320BA8-74D0-40E9-B43A-0F1F8882F79D}"/>
                </a:ext>
              </a:extLst>
            </p:cNvPr>
            <p:cNvGrpSpPr/>
            <p:nvPr/>
          </p:nvGrpSpPr>
          <p:grpSpPr>
            <a:xfrm>
              <a:off x="2979991" y="3982622"/>
              <a:ext cx="13253260" cy="3050165"/>
              <a:chOff x="3024558" y="5505275"/>
              <a:chExt cx="13253260" cy="3050165"/>
            </a:xfrm>
          </p:grpSpPr>
          <p:sp>
            <p:nvSpPr>
              <p:cNvPr id="6" name="Content Placeholder 19">
                <a:extLst>
                  <a:ext uri="{FF2B5EF4-FFF2-40B4-BE49-F238E27FC236}">
                    <a16:creationId xmlns:a16="http://schemas.microsoft.com/office/drawing/2014/main" id="{092E2239-6E3D-4AA1-AA1F-BD60E1A21030}"/>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60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7B35E48-770C-4799-9578-AD742805B286}"/>
                  </a:ext>
                </a:extLst>
              </p:cNvPr>
              <p:cNvSpPr txBox="1"/>
              <p:nvPr/>
            </p:nvSpPr>
            <p:spPr>
              <a:xfrm>
                <a:off x="5442930" y="5505275"/>
                <a:ext cx="10834888" cy="1041344"/>
              </a:xfrm>
              <a:prstGeom prst="rect">
                <a:avLst/>
              </a:prstGeom>
              <a:noFill/>
            </p:spPr>
            <p:txBody>
              <a:bodyPr wrap="square" lIns="182843" tIns="91422" rIns="182843" bIns="91422" rtlCol="0">
                <a:spAutoFit/>
              </a:bodyPr>
              <a:lstStyle/>
              <a:p>
                <a:r>
                  <a:rPr lang="en-US" sz="6000" b="1" dirty="0" err="1">
                    <a:solidFill>
                      <a:schemeClr val="tx1">
                        <a:lumMod val="50000"/>
                      </a:schemeClr>
                    </a:solidFill>
                    <a:latin typeface="Times New Roman" panose="02020603050405020304" pitchFamily="18" charset="0"/>
                    <a:cs typeface="Times New Roman" panose="02020603050405020304" pitchFamily="18" charset="0"/>
                  </a:rPr>
                  <a:t>Cách</a:t>
                </a:r>
                <a:r>
                  <a:rPr lang="en-US" sz="6000" b="1" dirty="0">
                    <a:solidFill>
                      <a:schemeClr val="tx1">
                        <a:lumMod val="50000"/>
                      </a:schemeClr>
                    </a:solidFill>
                    <a:latin typeface="Times New Roman" panose="02020603050405020304" pitchFamily="18" charset="0"/>
                    <a:cs typeface="Times New Roman" panose="02020603050405020304" pitchFamily="18" charset="0"/>
                  </a:rPr>
                  <a:t> </a:t>
                </a:r>
                <a:r>
                  <a:rPr lang="en-US" sz="6000" b="1" dirty="0" err="1">
                    <a:solidFill>
                      <a:schemeClr val="tx1">
                        <a:lumMod val="50000"/>
                      </a:schemeClr>
                    </a:solidFill>
                    <a:latin typeface="Times New Roman" panose="02020603050405020304" pitchFamily="18" charset="0"/>
                    <a:cs typeface="Times New Roman" panose="02020603050405020304" pitchFamily="18" charset="0"/>
                  </a:rPr>
                  <a:t>phòng</a:t>
                </a:r>
                <a:r>
                  <a:rPr lang="en-US" sz="6000" b="1" dirty="0">
                    <a:solidFill>
                      <a:schemeClr val="tx1">
                        <a:lumMod val="50000"/>
                      </a:schemeClr>
                    </a:solidFill>
                    <a:latin typeface="Times New Roman" panose="02020603050405020304" pitchFamily="18" charset="0"/>
                    <a:cs typeface="Times New Roman" panose="02020603050405020304" pitchFamily="18" charset="0"/>
                  </a:rPr>
                  <a:t> </a:t>
                </a:r>
                <a:r>
                  <a:rPr lang="en-US" sz="6000" b="1" dirty="0" err="1">
                    <a:solidFill>
                      <a:schemeClr val="tx1">
                        <a:lumMod val="50000"/>
                      </a:schemeClr>
                    </a:solidFill>
                    <a:latin typeface="Times New Roman" panose="02020603050405020304" pitchFamily="18" charset="0"/>
                    <a:cs typeface="Times New Roman" panose="02020603050405020304" pitchFamily="18" charset="0"/>
                  </a:rPr>
                  <a:t>tránh</a:t>
                </a:r>
                <a:endParaRPr lang="en-US" sz="6000" b="1" dirty="0">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5" name="TextBox 4">
              <a:extLst>
                <a:ext uri="{FF2B5EF4-FFF2-40B4-BE49-F238E27FC236}">
                  <a16:creationId xmlns:a16="http://schemas.microsoft.com/office/drawing/2014/main" id="{388EB0DE-47A7-4C39-8D7E-82C173B8E0D1}"/>
                </a:ext>
              </a:extLst>
            </p:cNvPr>
            <p:cNvSpPr txBox="1"/>
            <p:nvPr/>
          </p:nvSpPr>
          <p:spPr>
            <a:xfrm>
              <a:off x="4033663" y="4000350"/>
              <a:ext cx="1039812" cy="1041344"/>
            </a:xfrm>
            <a:prstGeom prst="rect">
              <a:avLst/>
            </a:prstGeom>
            <a:noFill/>
          </p:spPr>
          <p:txBody>
            <a:bodyPr wrap="square" lIns="182843" tIns="91422" rIns="182843" bIns="91422" rtlCol="0">
              <a:spAutoFit/>
            </a:bodyPr>
            <a:lstStyle/>
            <a:p>
              <a:pPr algn="ctr"/>
              <a:r>
                <a:rPr lang="en-US" sz="6000" b="1" dirty="0">
                  <a:solidFill>
                    <a:schemeClr val="accent1"/>
                  </a:solidFill>
                  <a:latin typeface="Times New Roman" panose="02020603050405020304" pitchFamily="18" charset="0"/>
                  <a:cs typeface="Times New Roman" panose="02020603050405020304" pitchFamily="18" charset="0"/>
                </a:rPr>
                <a:t>4</a:t>
              </a:r>
            </a:p>
          </p:txBody>
        </p:sp>
      </p:grpSp>
      <p:sp>
        <p:nvSpPr>
          <p:cNvPr id="8" name="TextBox 7">
            <a:extLst>
              <a:ext uri="{FF2B5EF4-FFF2-40B4-BE49-F238E27FC236}">
                <a16:creationId xmlns:a16="http://schemas.microsoft.com/office/drawing/2014/main" id="{8BA65D33-4639-4A42-9064-284CA9C2C2E4}"/>
              </a:ext>
            </a:extLst>
          </p:cNvPr>
          <p:cNvSpPr txBox="1"/>
          <p:nvPr/>
        </p:nvSpPr>
        <p:spPr>
          <a:xfrm>
            <a:off x="1972678" y="1668679"/>
            <a:ext cx="7330853" cy="769441"/>
          </a:xfrm>
          <a:prstGeom prst="rect">
            <a:avLst/>
          </a:prstGeom>
          <a:noFill/>
        </p:spPr>
        <p:txBody>
          <a:bodyPr wrap="none" rtlCol="0">
            <a:spAutoFit/>
          </a:bodyPr>
          <a:lstStyle/>
          <a:p>
            <a:r>
              <a:rPr lang="en-US" sz="4400" b="1">
                <a:solidFill>
                  <a:schemeClr val="tx1">
                    <a:lumMod val="50000"/>
                  </a:schemeClr>
                </a:solidFill>
                <a:latin typeface="Times New Roman" panose="02020603050405020304" pitchFamily="18" charset="0"/>
                <a:cs typeface="Times New Roman" panose="02020603050405020304" pitchFamily="18" charset="0"/>
              </a:rPr>
              <a:t>4.1 Xóa cache của trình duyệt</a:t>
            </a:r>
            <a:endParaRPr lang="en-US" sz="44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3793BC47-04E0-419B-97A4-6B67CED8E02C}"/>
              </a:ext>
            </a:extLst>
          </p:cNvPr>
          <p:cNvSpPr/>
          <p:nvPr/>
        </p:nvSpPr>
        <p:spPr>
          <a:xfrm>
            <a:off x="14973527" y="5244595"/>
            <a:ext cx="7681200" cy="1754326"/>
          </a:xfrm>
          <a:prstGeom prst="rect">
            <a:avLst/>
          </a:prstGeom>
        </p:spPr>
        <p:txBody>
          <a:bodyPr wrap="square">
            <a:spAutoFit/>
          </a:bodyPr>
          <a:lstStyle/>
          <a:p>
            <a:r>
              <a:rPr lang="vi-VN">
                <a:solidFill>
                  <a:srgbClr val="19232E"/>
                </a:solidFill>
                <a:latin typeface="Times New Roman" panose="02020603050405020304" pitchFamily="18" charset="0"/>
                <a:cs typeface="Times New Roman" panose="02020603050405020304" pitchFamily="18" charset="0"/>
              </a:rPr>
              <a:t>Chọn loại bạn muốn xóa: </a:t>
            </a:r>
            <a:r>
              <a:rPr lang="vi-VN" b="1">
                <a:solidFill>
                  <a:srgbClr val="19232E"/>
                </a:solidFill>
                <a:latin typeface="Times New Roman" panose="02020603050405020304" pitchFamily="18" charset="0"/>
                <a:cs typeface="Times New Roman" panose="02020603050405020304" pitchFamily="18" charset="0"/>
              </a:rPr>
              <a:t>cache</a:t>
            </a:r>
            <a:r>
              <a:rPr lang="vi-VN">
                <a:solidFill>
                  <a:srgbClr val="19232E"/>
                </a:solidFill>
                <a:latin typeface="Times New Roman" panose="02020603050405020304" pitchFamily="18" charset="0"/>
                <a:cs typeface="Times New Roman" panose="02020603050405020304" pitchFamily="18" charset="0"/>
              </a:rPr>
              <a:t>, </a:t>
            </a:r>
            <a:r>
              <a:rPr lang="vi-VN" b="1">
                <a:solidFill>
                  <a:srgbClr val="19232E"/>
                </a:solidFill>
                <a:latin typeface="Times New Roman" panose="02020603050405020304" pitchFamily="18" charset="0"/>
                <a:cs typeface="Times New Roman" panose="02020603050405020304" pitchFamily="18" charset="0"/>
              </a:rPr>
              <a:t>cookies</a:t>
            </a:r>
            <a:r>
              <a:rPr lang="vi-VN">
                <a:solidFill>
                  <a:srgbClr val="19232E"/>
                </a:solidFill>
                <a:latin typeface="Times New Roman" panose="02020603050405020304" pitchFamily="18" charset="0"/>
                <a:cs typeface="Times New Roman" panose="02020603050405020304" pitchFamily="18" charset="0"/>
              </a:rPr>
              <a:t>, </a:t>
            </a:r>
            <a:r>
              <a:rPr lang="vi-VN" b="1">
                <a:solidFill>
                  <a:srgbClr val="19232E"/>
                </a:solidFill>
                <a:latin typeface="Times New Roman" panose="02020603050405020304" pitchFamily="18" charset="0"/>
                <a:cs typeface="Times New Roman" panose="02020603050405020304" pitchFamily="18" charset="0"/>
              </a:rPr>
              <a:t>history</a:t>
            </a:r>
            <a:r>
              <a:rPr lang="vi-VN">
                <a:solidFill>
                  <a:srgbClr val="19232E"/>
                </a:solidFill>
                <a:latin typeface="Times New Roman" panose="02020603050405020304" pitchFamily="18" charset="0"/>
                <a:cs typeface="Times New Roman" panose="02020603050405020304" pitchFamily="18" charset="0"/>
              </a:rPr>
              <a:t>.</a:t>
            </a:r>
          </a:p>
          <a:p>
            <a:r>
              <a:rPr lang="vi-VN">
                <a:solidFill>
                  <a:srgbClr val="19232E"/>
                </a:solidFill>
                <a:latin typeface="Times New Roman" panose="02020603050405020304" pitchFamily="18" charset="0"/>
                <a:cs typeface="Times New Roman" panose="02020603050405020304" pitchFamily="18" charset="0"/>
              </a:rPr>
              <a:t>Nhấn nút </a:t>
            </a:r>
            <a:r>
              <a:rPr lang="vi-VN" b="1">
                <a:solidFill>
                  <a:srgbClr val="19232E"/>
                </a:solidFill>
                <a:latin typeface="Times New Roman" panose="02020603050405020304" pitchFamily="18" charset="0"/>
                <a:cs typeface="Times New Roman" panose="02020603050405020304" pitchFamily="18" charset="0"/>
              </a:rPr>
              <a:t>Clear data</a:t>
            </a:r>
            <a:endParaRPr lang="vi-VN">
              <a:solidFill>
                <a:srgbClr val="19232E"/>
              </a:solidFill>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AA425FDD-9D3D-4F88-BF6F-C1F280B40CB7}"/>
              </a:ext>
            </a:extLst>
          </p:cNvPr>
          <p:cNvGrpSpPr/>
          <p:nvPr/>
        </p:nvGrpSpPr>
        <p:grpSpPr>
          <a:xfrm>
            <a:off x="10332729" y="1391164"/>
            <a:ext cx="2738812" cy="73151"/>
            <a:chOff x="1775295" y="2020905"/>
            <a:chExt cx="3631535" cy="45719"/>
          </a:xfrm>
        </p:grpSpPr>
        <p:sp>
          <p:nvSpPr>
            <p:cNvPr id="17" name="Rectangle 16">
              <a:extLst>
                <a:ext uri="{FF2B5EF4-FFF2-40B4-BE49-F238E27FC236}">
                  <a16:creationId xmlns:a16="http://schemas.microsoft.com/office/drawing/2014/main" id="{892E6251-71E3-415E-B22A-0F45C1DE2204}"/>
                </a:ext>
              </a:extLst>
            </p:cNvPr>
            <p:cNvSpPr/>
            <p:nvPr/>
          </p:nvSpPr>
          <p:spPr>
            <a:xfrm flipV="1">
              <a:off x="1775295" y="2020905"/>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60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568555AA-624B-4BC5-85B0-A2BFC2D4E7C8}"/>
                </a:ext>
              </a:extLst>
            </p:cNvPr>
            <p:cNvSpPr/>
            <p:nvPr/>
          </p:nvSpPr>
          <p:spPr>
            <a:xfrm flipV="1">
              <a:off x="2390858" y="202090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6000"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1D6672B9-7507-432B-B542-06C478612A06}"/>
                </a:ext>
              </a:extLst>
            </p:cNvPr>
            <p:cNvSpPr/>
            <p:nvPr/>
          </p:nvSpPr>
          <p:spPr>
            <a:xfrm flipV="1">
              <a:off x="3025595" y="2020905"/>
              <a:ext cx="540354"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6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26689A6A-2DFA-4198-9300-BB370027B685}"/>
                </a:ext>
              </a:extLst>
            </p:cNvPr>
            <p:cNvSpPr/>
            <p:nvPr/>
          </p:nvSpPr>
          <p:spPr>
            <a:xfrm flipV="1">
              <a:off x="3641290" y="2020905"/>
              <a:ext cx="54035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6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085BDE2D-BFEC-489C-A500-F02F6E5210E0}"/>
                </a:ext>
              </a:extLst>
            </p:cNvPr>
            <p:cNvSpPr/>
            <p:nvPr/>
          </p:nvSpPr>
          <p:spPr>
            <a:xfrm flipV="1">
              <a:off x="4256852" y="2020905"/>
              <a:ext cx="540354"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6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E8D0C3CE-B5B2-4C99-A321-A15B9B2A2B20}"/>
                </a:ext>
              </a:extLst>
            </p:cNvPr>
            <p:cNvSpPr/>
            <p:nvPr/>
          </p:nvSpPr>
          <p:spPr>
            <a:xfrm flipV="1">
              <a:off x="4866476" y="2020905"/>
              <a:ext cx="540354"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6000" dirty="0">
                <a:latin typeface="Times New Roman" panose="02020603050405020304" pitchFamily="18" charset="0"/>
                <a:cs typeface="Times New Roman" panose="02020603050405020304" pitchFamily="18" charset="0"/>
              </a:endParaRPr>
            </a:p>
          </p:txBody>
        </p:sp>
      </p:grpSp>
      <p:pic>
        <p:nvPicPr>
          <p:cNvPr id="12" name="Picture 11">
            <a:extLst>
              <a:ext uri="{FF2B5EF4-FFF2-40B4-BE49-F238E27FC236}">
                <a16:creationId xmlns:a16="http://schemas.microsoft.com/office/drawing/2014/main" id="{749C380F-67BF-4588-B273-4F34305CB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340" y="2909874"/>
            <a:ext cx="10569437" cy="9694156"/>
          </a:xfrm>
          <a:prstGeom prst="rect">
            <a:avLst/>
          </a:prstGeom>
        </p:spPr>
      </p:pic>
    </p:spTree>
    <p:extLst>
      <p:ext uri="{BB962C8B-B14F-4D97-AF65-F5344CB8AC3E}">
        <p14:creationId xmlns:p14="http://schemas.microsoft.com/office/powerpoint/2010/main" val="1533140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F857FA-9DD3-413C-A2AC-EC823595D316}"/>
              </a:ext>
            </a:extLst>
          </p:cNvPr>
          <p:cNvGrpSpPr/>
          <p:nvPr/>
        </p:nvGrpSpPr>
        <p:grpSpPr>
          <a:xfrm>
            <a:off x="6880472" y="182604"/>
            <a:ext cx="13253260" cy="3342626"/>
            <a:chOff x="2979991" y="3891133"/>
            <a:chExt cx="13253260" cy="3141654"/>
          </a:xfrm>
        </p:grpSpPr>
        <p:sp>
          <p:nvSpPr>
            <p:cNvPr id="3" name="Freeform 7">
              <a:extLst>
                <a:ext uri="{FF2B5EF4-FFF2-40B4-BE49-F238E27FC236}">
                  <a16:creationId xmlns:a16="http://schemas.microsoft.com/office/drawing/2014/main" id="{B548959E-51EC-45B8-B35D-E3128DC091B0}"/>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8F8DD5C4-F9D9-44BE-A6EA-71CFE399F2A7}"/>
                </a:ext>
              </a:extLst>
            </p:cNvPr>
            <p:cNvGrpSpPr/>
            <p:nvPr/>
          </p:nvGrpSpPr>
          <p:grpSpPr>
            <a:xfrm>
              <a:off x="2979991" y="3982622"/>
              <a:ext cx="13253260" cy="3050165"/>
              <a:chOff x="3024558" y="5505275"/>
              <a:chExt cx="13253260" cy="3050165"/>
            </a:xfrm>
          </p:grpSpPr>
          <p:sp>
            <p:nvSpPr>
              <p:cNvPr id="6" name="Content Placeholder 19">
                <a:extLst>
                  <a:ext uri="{FF2B5EF4-FFF2-40B4-BE49-F238E27FC236}">
                    <a16:creationId xmlns:a16="http://schemas.microsoft.com/office/drawing/2014/main" id="{492FEE3B-D7BA-4C6C-AA51-03A5D3614D91}"/>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15FB253-22D7-41A8-AE82-F957CB196F84}"/>
                  </a:ext>
                </a:extLst>
              </p:cNvPr>
              <p:cNvSpPr txBox="1"/>
              <p:nvPr/>
            </p:nvSpPr>
            <p:spPr>
              <a:xfrm>
                <a:off x="5442930" y="5505275"/>
                <a:ext cx="10834888"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CÁCH PHÒNG TRÁNH</a:t>
                </a:r>
              </a:p>
            </p:txBody>
          </p:sp>
        </p:grpSp>
        <p:sp>
          <p:nvSpPr>
            <p:cNvPr id="5" name="TextBox 4">
              <a:extLst>
                <a:ext uri="{FF2B5EF4-FFF2-40B4-BE49-F238E27FC236}">
                  <a16:creationId xmlns:a16="http://schemas.microsoft.com/office/drawing/2014/main" id="{1E4DD358-B714-4111-9166-284BAC12BEEC}"/>
                </a:ext>
              </a:extLst>
            </p:cNvPr>
            <p:cNvSpPr txBox="1"/>
            <p:nvPr/>
          </p:nvSpPr>
          <p:spPr>
            <a:xfrm>
              <a:off x="4033663"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4</a:t>
              </a:r>
            </a:p>
          </p:txBody>
        </p:sp>
      </p:grpSp>
      <p:sp>
        <p:nvSpPr>
          <p:cNvPr id="8" name="TextBox 7">
            <a:extLst>
              <a:ext uri="{FF2B5EF4-FFF2-40B4-BE49-F238E27FC236}">
                <a16:creationId xmlns:a16="http://schemas.microsoft.com/office/drawing/2014/main" id="{94FB6C1F-A22F-473B-83F0-2DF3A0CA27C2}"/>
              </a:ext>
            </a:extLst>
          </p:cNvPr>
          <p:cNvSpPr txBox="1"/>
          <p:nvPr/>
        </p:nvSpPr>
        <p:spPr>
          <a:xfrm>
            <a:off x="1963666" y="1686109"/>
            <a:ext cx="14916263" cy="769441"/>
          </a:xfrm>
          <a:prstGeom prst="rect">
            <a:avLst/>
          </a:prstGeom>
          <a:noFill/>
        </p:spPr>
        <p:txBody>
          <a:bodyPr wrap="none" rtlCol="0">
            <a:spAutoFit/>
          </a:bodyPr>
          <a:lstStyle/>
          <a:p>
            <a:r>
              <a:rPr lang="en-US" sz="4400" b="1">
                <a:solidFill>
                  <a:schemeClr val="tx1">
                    <a:lumMod val="50000"/>
                  </a:schemeClr>
                </a:solidFill>
                <a:latin typeface="Times New Roman" panose="02020603050405020304" pitchFamily="18" charset="0"/>
                <a:cs typeface="Times New Roman" panose="02020603050405020304" pitchFamily="18" charset="0"/>
              </a:rPr>
              <a:t>4.2 Không truy cập trang web nhạy cảm ở internet công cộng</a:t>
            </a:r>
            <a:endParaRPr lang="en-US" sz="44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9820943-F3E8-4F43-8451-E5F0E3FCD704}"/>
              </a:ext>
            </a:extLst>
          </p:cNvPr>
          <p:cNvSpPr/>
          <p:nvPr/>
        </p:nvSpPr>
        <p:spPr>
          <a:xfrm>
            <a:off x="2417084" y="9972918"/>
            <a:ext cx="12188825" cy="1446550"/>
          </a:xfrm>
          <a:prstGeom prst="rect">
            <a:avLst/>
          </a:prstGeom>
        </p:spPr>
        <p:txBody>
          <a:bodyPr>
            <a:spAutoFit/>
          </a:bodyPr>
          <a:lstStyle/>
          <a:p>
            <a:pPr algn="ctr"/>
            <a:r>
              <a:rPr lang="vi-VN" sz="4400">
                <a:solidFill>
                  <a:srgbClr val="141414"/>
                </a:solidFill>
                <a:latin typeface="Times New Roman" panose="02020603050405020304" pitchFamily="18" charset="0"/>
                <a:cs typeface="Times New Roman" panose="02020603050405020304" pitchFamily="18" charset="0"/>
              </a:rPr>
              <a:t>Ko nên truy cập ở internet công cộng như : quán cà phê, ….</a:t>
            </a:r>
          </a:p>
        </p:txBody>
      </p:sp>
      <p:sp>
        <p:nvSpPr>
          <p:cNvPr id="21" name="Rectangle 20">
            <a:extLst>
              <a:ext uri="{FF2B5EF4-FFF2-40B4-BE49-F238E27FC236}">
                <a16:creationId xmlns:a16="http://schemas.microsoft.com/office/drawing/2014/main" id="{186DEAB3-8E49-462E-BDFD-E4C33E800AC9}"/>
              </a:ext>
            </a:extLst>
          </p:cNvPr>
          <p:cNvSpPr/>
          <p:nvPr/>
        </p:nvSpPr>
        <p:spPr>
          <a:xfrm>
            <a:off x="17237751" y="7686250"/>
            <a:ext cx="6009111" cy="1446550"/>
          </a:xfrm>
          <a:prstGeom prst="rect">
            <a:avLst/>
          </a:prstGeom>
        </p:spPr>
        <p:txBody>
          <a:bodyPr wrap="square">
            <a:spAutoFit/>
          </a:bodyPr>
          <a:lstStyle/>
          <a:p>
            <a:pPr algn="ctr"/>
            <a:r>
              <a:rPr lang="en-US" sz="4400" i="1"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Kẻ</a:t>
            </a:r>
            <a:r>
              <a:rPr lang="en-US" sz="4400" i="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400" i="1"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tấn</a:t>
            </a:r>
            <a:r>
              <a:rPr lang="en-US" sz="4400" i="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400" i="1"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công</a:t>
            </a:r>
            <a:r>
              <a:rPr lang="en-US" sz="4400" i="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400" i="1"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4400" i="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thể tấn công theo đường truyền</a:t>
            </a:r>
            <a:r>
              <a:rPr lang="en-US" sz="4400" b="1" i="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b="1" i="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AFB554E-B765-4527-8E5E-CBF3C8A29714}"/>
              </a:ext>
            </a:extLst>
          </p:cNvPr>
          <p:cNvPicPr>
            <a:picLocks noChangeAspect="1"/>
          </p:cNvPicPr>
          <p:nvPr/>
        </p:nvPicPr>
        <p:blipFill>
          <a:blip r:embed="rId3"/>
          <a:stretch>
            <a:fillRect/>
          </a:stretch>
        </p:blipFill>
        <p:spPr>
          <a:xfrm>
            <a:off x="18220266" y="4504268"/>
            <a:ext cx="3826933" cy="2743200"/>
          </a:xfrm>
          <a:prstGeom prst="rect">
            <a:avLst/>
          </a:prstGeom>
        </p:spPr>
      </p:pic>
      <p:pic>
        <p:nvPicPr>
          <p:cNvPr id="11" name="Picture 10">
            <a:extLst>
              <a:ext uri="{FF2B5EF4-FFF2-40B4-BE49-F238E27FC236}">
                <a16:creationId xmlns:a16="http://schemas.microsoft.com/office/drawing/2014/main" id="{F520C0E3-FE77-4ADD-8D1E-759128E29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357" y="3496577"/>
            <a:ext cx="5119558" cy="1650012"/>
          </a:xfrm>
          <a:prstGeom prst="rect">
            <a:avLst/>
          </a:prstGeom>
        </p:spPr>
      </p:pic>
      <p:pic>
        <p:nvPicPr>
          <p:cNvPr id="13" name="Picture 12">
            <a:extLst>
              <a:ext uri="{FF2B5EF4-FFF2-40B4-BE49-F238E27FC236}">
                <a16:creationId xmlns:a16="http://schemas.microsoft.com/office/drawing/2014/main" id="{F54C10AC-E35B-40C3-B7E0-1E28F9826EC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432286" y="6055962"/>
            <a:ext cx="4457700" cy="3208020"/>
          </a:xfrm>
          <a:prstGeom prst="rect">
            <a:avLst/>
          </a:prstGeom>
        </p:spPr>
      </p:pic>
    </p:spTree>
    <p:extLst>
      <p:ext uri="{BB962C8B-B14F-4D97-AF65-F5344CB8AC3E}">
        <p14:creationId xmlns:p14="http://schemas.microsoft.com/office/powerpoint/2010/main" val="3061247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8998AD-5662-4F8C-8AA5-D8A9E726D635}"/>
              </a:ext>
            </a:extLst>
          </p:cNvPr>
          <p:cNvGrpSpPr/>
          <p:nvPr/>
        </p:nvGrpSpPr>
        <p:grpSpPr>
          <a:xfrm>
            <a:off x="7276688" y="162758"/>
            <a:ext cx="13253260" cy="3342626"/>
            <a:chOff x="2979991" y="3891133"/>
            <a:chExt cx="13253260" cy="3141654"/>
          </a:xfrm>
        </p:grpSpPr>
        <p:sp>
          <p:nvSpPr>
            <p:cNvPr id="3" name="Freeform 7">
              <a:extLst>
                <a:ext uri="{FF2B5EF4-FFF2-40B4-BE49-F238E27FC236}">
                  <a16:creationId xmlns:a16="http://schemas.microsoft.com/office/drawing/2014/main" id="{7C9D771F-127B-4BE1-9E20-6D5860027A10}"/>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2E5CCF91-DEF3-4B51-9F48-5D28F2BC7532}"/>
                </a:ext>
              </a:extLst>
            </p:cNvPr>
            <p:cNvGrpSpPr/>
            <p:nvPr/>
          </p:nvGrpSpPr>
          <p:grpSpPr>
            <a:xfrm>
              <a:off x="2979991" y="3982622"/>
              <a:ext cx="13253260" cy="3050165"/>
              <a:chOff x="3024558" y="5505275"/>
              <a:chExt cx="13253260" cy="3050165"/>
            </a:xfrm>
          </p:grpSpPr>
          <p:sp>
            <p:nvSpPr>
              <p:cNvPr id="6" name="Content Placeholder 19">
                <a:extLst>
                  <a:ext uri="{FF2B5EF4-FFF2-40B4-BE49-F238E27FC236}">
                    <a16:creationId xmlns:a16="http://schemas.microsoft.com/office/drawing/2014/main" id="{640C021A-52D6-4E08-98B0-126DAB992F0C}"/>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5BDB588-264E-4DD5-BB6B-2578D9044D2B}"/>
                  </a:ext>
                </a:extLst>
              </p:cNvPr>
              <p:cNvSpPr txBox="1"/>
              <p:nvPr/>
            </p:nvSpPr>
            <p:spPr>
              <a:xfrm>
                <a:off x="5442930" y="5505275"/>
                <a:ext cx="10834888"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CÁCH PHÒNG TRÁNH</a:t>
                </a:r>
              </a:p>
            </p:txBody>
          </p:sp>
        </p:grpSp>
        <p:sp>
          <p:nvSpPr>
            <p:cNvPr id="5" name="TextBox 4">
              <a:extLst>
                <a:ext uri="{FF2B5EF4-FFF2-40B4-BE49-F238E27FC236}">
                  <a16:creationId xmlns:a16="http://schemas.microsoft.com/office/drawing/2014/main" id="{9A12BF6F-C066-46E1-A335-A2E53B487C9D}"/>
                </a:ext>
              </a:extLst>
            </p:cNvPr>
            <p:cNvSpPr txBox="1"/>
            <p:nvPr/>
          </p:nvSpPr>
          <p:spPr>
            <a:xfrm>
              <a:off x="4033663"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4</a:t>
              </a:r>
            </a:p>
          </p:txBody>
        </p:sp>
      </p:grpSp>
      <p:sp>
        <p:nvSpPr>
          <p:cNvPr id="8" name="TextBox 7">
            <a:extLst>
              <a:ext uri="{FF2B5EF4-FFF2-40B4-BE49-F238E27FC236}">
                <a16:creationId xmlns:a16="http://schemas.microsoft.com/office/drawing/2014/main" id="{3F2D7FC1-5736-42E5-A748-F230ED56678C}"/>
              </a:ext>
            </a:extLst>
          </p:cNvPr>
          <p:cNvSpPr txBox="1"/>
          <p:nvPr/>
        </p:nvSpPr>
        <p:spPr>
          <a:xfrm>
            <a:off x="2022776" y="2011178"/>
            <a:ext cx="5287980" cy="2123658"/>
          </a:xfrm>
          <a:prstGeom prst="rect">
            <a:avLst/>
          </a:prstGeom>
          <a:noFill/>
        </p:spPr>
        <p:txBody>
          <a:bodyPr wrap="square" rtlCol="0">
            <a:spAutoFit/>
          </a:bodyPr>
          <a:lstStyle/>
          <a:p>
            <a:r>
              <a:rPr lang="en-US" sz="4400" b="1">
                <a:solidFill>
                  <a:schemeClr val="tx1">
                    <a:lumMod val="50000"/>
                  </a:schemeClr>
                </a:solidFill>
                <a:latin typeface="Times New Roman" panose="02020603050405020304" pitchFamily="18" charset="0"/>
                <a:cs typeface="Times New Roman" panose="02020603050405020304" pitchFamily="18" charset="0"/>
              </a:rPr>
              <a:t>4.3 Không truy cập vào trang web ko tin tưởng</a:t>
            </a:r>
            <a:endParaRPr lang="en-US" sz="4400"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84A6A7EB-4F0E-4091-B95F-BFBFA06C5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511" y="5229210"/>
            <a:ext cx="9473081" cy="5700151"/>
          </a:xfrm>
          <a:prstGeom prst="rect">
            <a:avLst/>
          </a:prstGeom>
        </p:spPr>
      </p:pic>
      <p:sp>
        <p:nvSpPr>
          <p:cNvPr id="23" name="TextBox 22">
            <a:extLst>
              <a:ext uri="{FF2B5EF4-FFF2-40B4-BE49-F238E27FC236}">
                <a16:creationId xmlns:a16="http://schemas.microsoft.com/office/drawing/2014/main" id="{3C07AA9D-191B-490E-A5B8-C3478CE12F4E}"/>
              </a:ext>
            </a:extLst>
          </p:cNvPr>
          <p:cNvSpPr txBox="1"/>
          <p:nvPr/>
        </p:nvSpPr>
        <p:spPr>
          <a:xfrm>
            <a:off x="12884203" y="2011178"/>
            <a:ext cx="11796357" cy="2123658"/>
          </a:xfrm>
          <a:prstGeom prst="rect">
            <a:avLst/>
          </a:prstGeom>
          <a:noFill/>
        </p:spPr>
        <p:txBody>
          <a:bodyPr wrap="square" rtlCol="0">
            <a:spAutoFit/>
          </a:bodyPr>
          <a:lstStyle/>
          <a:p>
            <a:r>
              <a:rPr lang="en-US" sz="4400" b="1" dirty="0">
                <a:solidFill>
                  <a:schemeClr val="tx1">
                    <a:lumMod val="50000"/>
                  </a:schemeClr>
                </a:solidFill>
                <a:latin typeface="Times New Roman" panose="02020603050405020304" pitchFamily="18" charset="0"/>
                <a:cs typeface="Times New Roman" panose="02020603050405020304" pitchFamily="18" charset="0"/>
              </a:rPr>
              <a:t>4.4</a:t>
            </a:r>
            <a:r>
              <a:rPr lang="en-US" sz="4400" b="1">
                <a:solidFill>
                  <a:schemeClr val="tx1">
                    <a:lumMod val="50000"/>
                  </a:schemeClr>
                </a:solidFill>
                <a:latin typeface="Times New Roman" panose="02020603050405020304" pitchFamily="18" charset="0"/>
                <a:cs typeface="Times New Roman" panose="02020603050405020304" pitchFamily="18" charset="0"/>
              </a:rPr>
              <a:t>. Duyệt web ở chế độ riêng tư ko sử dụng cache, lưu mật khẩu và lịch sử ở google chrome </a:t>
            </a:r>
          </a:p>
          <a:p>
            <a:r>
              <a:rPr lang="en-US" sz="4400" b="1">
                <a:solidFill>
                  <a:schemeClr val="tx1">
                    <a:lumMod val="50000"/>
                  </a:schemeClr>
                </a:solidFill>
                <a:latin typeface="Times New Roman" panose="02020603050405020304" pitchFamily="18" charset="0"/>
                <a:cs typeface="Times New Roman" panose="02020603050405020304" pitchFamily="18" charset="0"/>
              </a:rPr>
              <a:t>Ấn ctrl shift N để mở cửa sổ ẩn danh.</a:t>
            </a:r>
            <a:endParaRPr lang="en-US" sz="4400"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E2D03195-ED1F-4E91-8A3A-1B8B78C37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4176" y="4602781"/>
            <a:ext cx="5044427" cy="8170551"/>
          </a:xfrm>
          <a:prstGeom prst="rect">
            <a:avLst/>
          </a:prstGeom>
        </p:spPr>
      </p:pic>
      <p:cxnSp>
        <p:nvCxnSpPr>
          <p:cNvPr id="26" name="Straight Connector 25">
            <a:extLst>
              <a:ext uri="{FF2B5EF4-FFF2-40B4-BE49-F238E27FC236}">
                <a16:creationId xmlns:a16="http://schemas.microsoft.com/office/drawing/2014/main" id="{20ABD920-4F7B-4494-B179-28EA5FDF2FD5}"/>
              </a:ext>
            </a:extLst>
          </p:cNvPr>
          <p:cNvCxnSpPr/>
          <p:nvPr/>
        </p:nvCxnSpPr>
        <p:spPr>
          <a:xfrm>
            <a:off x="11956262" y="2262075"/>
            <a:ext cx="0" cy="96851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076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3DC32D-3A85-461A-A72F-D1B1DB4A902A}"/>
              </a:ext>
            </a:extLst>
          </p:cNvPr>
          <p:cNvGrpSpPr/>
          <p:nvPr/>
        </p:nvGrpSpPr>
        <p:grpSpPr>
          <a:xfrm>
            <a:off x="6615867" y="364248"/>
            <a:ext cx="13253260" cy="3342626"/>
            <a:chOff x="2979991" y="3891133"/>
            <a:chExt cx="13253260" cy="3141654"/>
          </a:xfrm>
        </p:grpSpPr>
        <p:sp>
          <p:nvSpPr>
            <p:cNvPr id="3" name="Freeform 7">
              <a:extLst>
                <a:ext uri="{FF2B5EF4-FFF2-40B4-BE49-F238E27FC236}">
                  <a16:creationId xmlns:a16="http://schemas.microsoft.com/office/drawing/2014/main" id="{8950D496-5566-44AC-B352-CBC2EF1242D2}"/>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A513CB79-BB09-4872-A4B0-7FD9AB0358F4}"/>
                </a:ext>
              </a:extLst>
            </p:cNvPr>
            <p:cNvGrpSpPr/>
            <p:nvPr/>
          </p:nvGrpSpPr>
          <p:grpSpPr>
            <a:xfrm>
              <a:off x="2979991" y="3982622"/>
              <a:ext cx="13253260" cy="3050165"/>
              <a:chOff x="3024558" y="5505275"/>
              <a:chExt cx="13253260" cy="3050165"/>
            </a:xfrm>
          </p:grpSpPr>
          <p:sp>
            <p:nvSpPr>
              <p:cNvPr id="6" name="Content Placeholder 19">
                <a:extLst>
                  <a:ext uri="{FF2B5EF4-FFF2-40B4-BE49-F238E27FC236}">
                    <a16:creationId xmlns:a16="http://schemas.microsoft.com/office/drawing/2014/main" id="{2F102908-3DCA-47E1-BF26-1901C1FA874D}"/>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E55029C-D603-46C5-B7B9-6144F553C17C}"/>
                  </a:ext>
                </a:extLst>
              </p:cNvPr>
              <p:cNvSpPr txBox="1"/>
              <p:nvPr/>
            </p:nvSpPr>
            <p:spPr>
              <a:xfrm>
                <a:off x="5442930" y="5505275"/>
                <a:ext cx="10834888" cy="1909160"/>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VIDEO DEMO</a:t>
                </a:r>
              </a:p>
              <a:p>
                <a:endParaRPr lang="en-US" sz="6000" b="1" dirty="0">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5" name="TextBox 4">
              <a:extLst>
                <a:ext uri="{FF2B5EF4-FFF2-40B4-BE49-F238E27FC236}">
                  <a16:creationId xmlns:a16="http://schemas.microsoft.com/office/drawing/2014/main" id="{319B70FE-2FA5-44EF-9BF3-4FF561C7AB38}"/>
                </a:ext>
              </a:extLst>
            </p:cNvPr>
            <p:cNvSpPr txBox="1"/>
            <p:nvPr/>
          </p:nvSpPr>
          <p:spPr>
            <a:xfrm>
              <a:off x="4033663" y="4099514"/>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5</a:t>
              </a:r>
            </a:p>
          </p:txBody>
        </p:sp>
      </p:grpSp>
      <p:pic>
        <p:nvPicPr>
          <p:cNvPr id="8" name="videoattack">
            <a:hlinkClick r:id="" action="ppaction://media"/>
            <a:extLst>
              <a:ext uri="{FF2B5EF4-FFF2-40B4-BE49-F238E27FC236}">
                <a16:creationId xmlns:a16="http://schemas.microsoft.com/office/drawing/2014/main" id="{9A44267A-34D7-4998-8688-2B86DAB8E1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714" y="1686510"/>
            <a:ext cx="20609274" cy="11592716"/>
          </a:xfrm>
          <a:prstGeom prst="rect">
            <a:avLst/>
          </a:prstGeom>
        </p:spPr>
      </p:pic>
    </p:spTree>
    <p:extLst>
      <p:ext uri="{BB962C8B-B14F-4D97-AF65-F5344CB8AC3E}">
        <p14:creationId xmlns:p14="http://schemas.microsoft.com/office/powerpoint/2010/main" val="2779340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7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0488">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08038" y="0"/>
            <a:ext cx="18961573" cy="13716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24377650" cy="13716000"/>
          </a:xfrm>
          <a:prstGeom prst="rect">
            <a:avLst/>
          </a:prstGeom>
        </p:spPr>
      </p:pic>
      <p:sp>
        <p:nvSpPr>
          <p:cNvPr id="12" name="Freeform: Shape 11">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7851" y="0"/>
            <a:ext cx="15671349" cy="13716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EAE470CF-C89C-4646-8530-5886284CE9E9}"/>
              </a:ext>
            </a:extLst>
          </p:cNvPr>
          <p:cNvPicPr>
            <a:picLocks noChangeAspect="1"/>
          </p:cNvPicPr>
          <p:nvPr/>
        </p:nvPicPr>
        <p:blipFill>
          <a:blip r:embed="rId3"/>
          <a:stretch>
            <a:fillRect/>
          </a:stretch>
        </p:blipFill>
        <p:spPr>
          <a:xfrm>
            <a:off x="-1" y="1"/>
            <a:ext cx="24377650" cy="13716000"/>
          </a:xfrm>
          <a:prstGeom prst="rect">
            <a:avLst/>
          </a:prstGeom>
        </p:spPr>
      </p:pic>
    </p:spTree>
    <p:extLst>
      <p:ext uri="{BB962C8B-B14F-4D97-AF65-F5344CB8AC3E}">
        <p14:creationId xmlns:p14="http://schemas.microsoft.com/office/powerpoint/2010/main" val="15259887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B72DA2-AD5B-46C1-B84C-857FD8E411F2}"/>
              </a:ext>
            </a:extLst>
          </p:cNvPr>
          <p:cNvGrpSpPr/>
          <p:nvPr/>
        </p:nvGrpSpPr>
        <p:grpSpPr>
          <a:xfrm>
            <a:off x="6651779" y="436731"/>
            <a:ext cx="14500227" cy="3342626"/>
            <a:chOff x="2979991" y="3891133"/>
            <a:chExt cx="14500227" cy="3141654"/>
          </a:xfrm>
        </p:grpSpPr>
        <p:sp>
          <p:nvSpPr>
            <p:cNvPr id="5" name="Freeform 7">
              <a:extLst>
                <a:ext uri="{FF2B5EF4-FFF2-40B4-BE49-F238E27FC236}">
                  <a16:creationId xmlns:a16="http://schemas.microsoft.com/office/drawing/2014/main" id="{918620B3-DC7A-4243-9BF7-8BB22E5C5098}"/>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F0BD41F7-0872-4403-BF2D-EC0E1FC6502A}"/>
                </a:ext>
              </a:extLst>
            </p:cNvPr>
            <p:cNvGrpSpPr/>
            <p:nvPr/>
          </p:nvGrpSpPr>
          <p:grpSpPr>
            <a:xfrm>
              <a:off x="2979991" y="3990374"/>
              <a:ext cx="14500227" cy="3042413"/>
              <a:chOff x="3024558" y="5513027"/>
              <a:chExt cx="14500227" cy="3042413"/>
            </a:xfrm>
          </p:grpSpPr>
          <p:sp>
            <p:nvSpPr>
              <p:cNvPr id="8" name="Content Placeholder 19">
                <a:extLst>
                  <a:ext uri="{FF2B5EF4-FFF2-40B4-BE49-F238E27FC236}">
                    <a16:creationId xmlns:a16="http://schemas.microsoft.com/office/drawing/2014/main" id="{46238326-4B62-477E-9FC0-DF255A120BD9}"/>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4CEB8A6-21CD-4577-946D-CBCAE7107922}"/>
                  </a:ext>
                </a:extLst>
              </p:cNvPr>
              <p:cNvSpPr txBox="1"/>
              <p:nvPr/>
            </p:nvSpPr>
            <p:spPr>
              <a:xfrm>
                <a:off x="5303526" y="5513027"/>
                <a:ext cx="12221259"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VÀI NÉT VỀ HTTPS</a:t>
                </a:r>
              </a:p>
            </p:txBody>
          </p:sp>
        </p:grpSp>
        <p:sp>
          <p:nvSpPr>
            <p:cNvPr id="7" name="TextBox 6">
              <a:extLst>
                <a:ext uri="{FF2B5EF4-FFF2-40B4-BE49-F238E27FC236}">
                  <a16:creationId xmlns:a16="http://schemas.microsoft.com/office/drawing/2014/main" id="{33B5609E-827F-4131-9EDD-C11784ECE89B}"/>
                </a:ext>
              </a:extLst>
            </p:cNvPr>
            <p:cNvSpPr txBox="1"/>
            <p:nvPr/>
          </p:nvSpPr>
          <p:spPr>
            <a:xfrm>
              <a:off x="4033663" y="4099514"/>
              <a:ext cx="1039812" cy="780999"/>
            </a:xfrm>
            <a:prstGeom prst="rect">
              <a:avLst/>
            </a:prstGeom>
            <a:noFill/>
          </p:spPr>
          <p:txBody>
            <a:bodyPr wrap="square" lIns="182843" tIns="91422" rIns="182843" bIns="91422" rtlCol="0">
              <a:spAutoFit/>
            </a:bodyPr>
            <a:lstStyle/>
            <a:p>
              <a:pPr algn="ctr"/>
              <a:r>
                <a:rPr lang="id-ID" sz="4200" b="1" dirty="0">
                  <a:solidFill>
                    <a:schemeClr val="accent1"/>
                  </a:solidFill>
                  <a:latin typeface="Times New Roman" panose="02020603050405020304" pitchFamily="18" charset="0"/>
                  <a:cs typeface="Times New Roman" panose="02020603050405020304" pitchFamily="18" charset="0"/>
                </a:rPr>
                <a:t>1</a:t>
              </a:r>
              <a:endParaRPr lang="en-US" sz="4200" b="1" dirty="0">
                <a:solidFill>
                  <a:schemeClr val="accent1"/>
                </a:solidFill>
                <a:latin typeface="Times New Roman" panose="02020603050405020304" pitchFamily="18" charset="0"/>
                <a:cs typeface="Times New Roman" panose="02020603050405020304" pitchFamily="18" charset="0"/>
              </a:endParaRPr>
            </a:p>
          </p:txBody>
        </p:sp>
      </p:grpSp>
      <p:sp>
        <p:nvSpPr>
          <p:cNvPr id="18" name="Rectangle 17">
            <a:extLst>
              <a:ext uri="{FF2B5EF4-FFF2-40B4-BE49-F238E27FC236}">
                <a16:creationId xmlns:a16="http://schemas.microsoft.com/office/drawing/2014/main" id="{61624375-0A6D-43CC-8CE3-C32C454DA846}"/>
              </a:ext>
            </a:extLst>
          </p:cNvPr>
          <p:cNvSpPr/>
          <p:nvPr/>
        </p:nvSpPr>
        <p:spPr>
          <a:xfrm>
            <a:off x="2400105" y="2527043"/>
            <a:ext cx="20300869" cy="4154984"/>
          </a:xfrm>
          <a:prstGeom prst="rect">
            <a:avLst/>
          </a:prstGeom>
        </p:spPr>
        <p:txBody>
          <a:bodyPr wrap="square">
            <a:spAutoFit/>
          </a:bodyPr>
          <a:lstStyle/>
          <a:p>
            <a:pPr marL="571500" indent="-571500">
              <a:buFont typeface="Arial" pitchFamily="34" charset="0"/>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HTTPS là viết tắt của "HyperText Transfer Protocol Secure", Nó là một sự kết hợp giữa giao thức HTTP và giao thức bảo mật SSL hay TLS cho phép trao đổi thông tin một cách bảo mật trên Internet. </a:t>
            </a:r>
            <a:endPar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itchFamily="34" charset="0"/>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Giao thức HTTPS thường được dùng trong các giao dịch nhậy cảm cần tính bảo mật cao.</a:t>
            </a:r>
            <a:endPar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itchFamily="34" charset="0"/>
              <a:buChar char="•"/>
            </a:pPr>
            <a:endParaRPr lang="en-US" sz="4400"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24" name="Picture 23"/>
          <p:cNvPicPr/>
          <p:nvPr/>
        </p:nvPicPr>
        <p:blipFill>
          <a:blip r:embed="rId3" cstate="print">
            <a:extLst>
              <a:ext uri="{28A0092B-C50C-407E-A947-70E740481C1C}">
                <a14:useLocalDpi xmlns:a14="http://schemas.microsoft.com/office/drawing/2010/main" val="0"/>
              </a:ext>
            </a:extLst>
          </a:blip>
          <a:stretch>
            <a:fillRect/>
          </a:stretch>
        </p:blipFill>
        <p:spPr>
          <a:xfrm>
            <a:off x="6933590" y="5764713"/>
            <a:ext cx="10795067" cy="5963478"/>
          </a:xfrm>
          <a:prstGeom prst="rect">
            <a:avLst/>
          </a:prstGeom>
          <a:ln>
            <a:solidFill>
              <a:schemeClr val="tx1"/>
            </a:solidFill>
          </a:ln>
        </p:spPr>
      </p:pic>
    </p:spTree>
    <p:extLst>
      <p:ext uri="{BB962C8B-B14F-4D97-AF65-F5344CB8AC3E}">
        <p14:creationId xmlns:p14="http://schemas.microsoft.com/office/powerpoint/2010/main" val="797683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B72DA2-AD5B-46C1-B84C-857FD8E411F2}"/>
              </a:ext>
            </a:extLst>
          </p:cNvPr>
          <p:cNvGrpSpPr/>
          <p:nvPr/>
        </p:nvGrpSpPr>
        <p:grpSpPr>
          <a:xfrm>
            <a:off x="6651779" y="436731"/>
            <a:ext cx="14500227" cy="3342626"/>
            <a:chOff x="2979991" y="3891133"/>
            <a:chExt cx="14500227" cy="3141654"/>
          </a:xfrm>
        </p:grpSpPr>
        <p:sp>
          <p:nvSpPr>
            <p:cNvPr id="5" name="Freeform 7">
              <a:extLst>
                <a:ext uri="{FF2B5EF4-FFF2-40B4-BE49-F238E27FC236}">
                  <a16:creationId xmlns:a16="http://schemas.microsoft.com/office/drawing/2014/main" id="{918620B3-DC7A-4243-9BF7-8BB22E5C5098}"/>
                </a:ext>
              </a:extLst>
            </p:cNvPr>
            <p:cNvSpPr>
              <a:spLocks noEditPoints="1"/>
            </p:cNvSpPr>
            <p:nvPr/>
          </p:nvSpPr>
          <p:spPr bwMode="auto">
            <a:xfrm>
              <a:off x="3977627" y="3891133"/>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F0BD41F7-0872-4403-BF2D-EC0E1FC6502A}"/>
                </a:ext>
              </a:extLst>
            </p:cNvPr>
            <p:cNvGrpSpPr/>
            <p:nvPr/>
          </p:nvGrpSpPr>
          <p:grpSpPr>
            <a:xfrm>
              <a:off x="2979991" y="3990374"/>
              <a:ext cx="14500227" cy="3042413"/>
              <a:chOff x="3024558" y="5513027"/>
              <a:chExt cx="14500227" cy="3042413"/>
            </a:xfrm>
          </p:grpSpPr>
          <p:sp>
            <p:nvSpPr>
              <p:cNvPr id="8" name="Content Placeholder 19">
                <a:extLst>
                  <a:ext uri="{FF2B5EF4-FFF2-40B4-BE49-F238E27FC236}">
                    <a16:creationId xmlns:a16="http://schemas.microsoft.com/office/drawing/2014/main" id="{46238326-4B62-477E-9FC0-DF255A120BD9}"/>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4CEB8A6-21CD-4577-946D-CBCAE7107922}"/>
                  </a:ext>
                </a:extLst>
              </p:cNvPr>
              <p:cNvSpPr txBox="1"/>
              <p:nvPr/>
            </p:nvSpPr>
            <p:spPr>
              <a:xfrm>
                <a:off x="5303526" y="5513027"/>
                <a:ext cx="12221259"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VÀI NÉT VỀ HTTPS</a:t>
                </a:r>
              </a:p>
            </p:txBody>
          </p:sp>
        </p:grpSp>
        <p:sp>
          <p:nvSpPr>
            <p:cNvPr id="7" name="TextBox 6">
              <a:extLst>
                <a:ext uri="{FF2B5EF4-FFF2-40B4-BE49-F238E27FC236}">
                  <a16:creationId xmlns:a16="http://schemas.microsoft.com/office/drawing/2014/main" id="{33B5609E-827F-4131-9EDD-C11784ECE89B}"/>
                </a:ext>
              </a:extLst>
            </p:cNvPr>
            <p:cNvSpPr txBox="1"/>
            <p:nvPr/>
          </p:nvSpPr>
          <p:spPr>
            <a:xfrm>
              <a:off x="4033663" y="4099514"/>
              <a:ext cx="1039812" cy="780999"/>
            </a:xfrm>
            <a:prstGeom prst="rect">
              <a:avLst/>
            </a:prstGeom>
            <a:noFill/>
          </p:spPr>
          <p:txBody>
            <a:bodyPr wrap="square" lIns="182843" tIns="91422" rIns="182843" bIns="91422" rtlCol="0">
              <a:spAutoFit/>
            </a:bodyPr>
            <a:lstStyle/>
            <a:p>
              <a:pPr algn="ctr"/>
              <a:r>
                <a:rPr lang="id-ID" sz="4200" b="1" dirty="0">
                  <a:solidFill>
                    <a:schemeClr val="accent1"/>
                  </a:solidFill>
                  <a:latin typeface="Times New Roman" panose="02020603050405020304" pitchFamily="18" charset="0"/>
                  <a:cs typeface="Times New Roman" panose="02020603050405020304" pitchFamily="18" charset="0"/>
                </a:rPr>
                <a:t>1</a:t>
              </a:r>
              <a:endParaRPr lang="en-US" sz="4200" b="1" dirty="0">
                <a:solidFill>
                  <a:schemeClr val="accent1"/>
                </a:solidFill>
                <a:latin typeface="Times New Roman" panose="02020603050405020304" pitchFamily="18" charset="0"/>
                <a:cs typeface="Times New Roman" panose="02020603050405020304" pitchFamily="18" charset="0"/>
              </a:endParaRPr>
            </a:p>
          </p:txBody>
        </p:sp>
      </p:grpSp>
      <p:sp>
        <p:nvSpPr>
          <p:cNvPr id="18" name="Rectangle 17">
            <a:extLst>
              <a:ext uri="{FF2B5EF4-FFF2-40B4-BE49-F238E27FC236}">
                <a16:creationId xmlns:a16="http://schemas.microsoft.com/office/drawing/2014/main" id="{61624375-0A6D-43CC-8CE3-C32C454DA846}"/>
              </a:ext>
            </a:extLst>
          </p:cNvPr>
          <p:cNvSpPr/>
          <p:nvPr/>
        </p:nvSpPr>
        <p:spPr>
          <a:xfrm>
            <a:off x="2400105" y="2904725"/>
            <a:ext cx="20300869" cy="6863417"/>
          </a:xfrm>
          <a:prstGeom prst="rect">
            <a:avLst/>
          </a:prstGeom>
        </p:spPr>
        <p:txBody>
          <a:bodyPr wrap="square">
            <a:spAutoFit/>
          </a:bodyPr>
          <a:lstStyle/>
          <a:p>
            <a:pPr marL="571500" indent="-571500">
              <a:buFont typeface="Arial" pitchFamily="34" charset="0"/>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Giao thức HTTPS sử dụng port 443 và cung cấp các dịch vụ hay đảm bảo tính chất sau của thông tin:</a:t>
            </a:r>
          </a:p>
          <a:p>
            <a:pPr marL="1485717" lvl="1" indent="-571500">
              <a:buFont typeface="Wingdings" pitchFamily="2" charset="2"/>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Confidentiality: sử dụng phương thức encryption để đảm bảo rằng các thông điệp được trao đổi giữa client và server không bị kẻ khác đọc được.</a:t>
            </a:r>
          </a:p>
          <a:p>
            <a:pPr marL="1485717" lvl="1" indent="-571500">
              <a:buFont typeface="Wingdings" pitchFamily="2" charset="2"/>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Integrity: sử dụng phương thức hashing để cả client và server đều có thể tin tưởng rằng thông điệp mà chúng nhận được có không bị mất mát hay chỉnh sửa.</a:t>
            </a:r>
          </a:p>
          <a:p>
            <a:pPr marL="1485717" lvl="1" indent="-571500">
              <a:buFont typeface="Wingdings" pitchFamily="2" charset="2"/>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Authenticity: sử dụng digital certificate để giúp client có thể tin tưởng rằng server/website mà họ đang truy cập thực sự là server/website mà họ mong muốn vào, chứ không phải bị giả mạo.</a:t>
            </a:r>
          </a:p>
          <a:p>
            <a:pPr marL="571500" indent="-571500">
              <a:buFont typeface="Arial" pitchFamily="34" charset="0"/>
              <a:buChar char="•"/>
            </a:pPr>
            <a:endParaRPr lang="en-US" sz="4400" dirty="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129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493D7D-533C-42E5-81E0-1DC061BB6211}"/>
              </a:ext>
            </a:extLst>
          </p:cNvPr>
          <p:cNvGrpSpPr/>
          <p:nvPr/>
        </p:nvGrpSpPr>
        <p:grpSpPr>
          <a:xfrm>
            <a:off x="5015815" y="438473"/>
            <a:ext cx="16396163" cy="3223358"/>
            <a:chOff x="2979991" y="4003231"/>
            <a:chExt cx="16396163" cy="3029556"/>
          </a:xfrm>
        </p:grpSpPr>
        <p:sp>
          <p:nvSpPr>
            <p:cNvPr id="3" name="Freeform 7">
              <a:extLst>
                <a:ext uri="{FF2B5EF4-FFF2-40B4-BE49-F238E27FC236}">
                  <a16:creationId xmlns:a16="http://schemas.microsoft.com/office/drawing/2014/main" id="{1142B73E-C0B6-47CF-8C49-8FCC0FFB2574}"/>
                </a:ext>
              </a:extLst>
            </p:cNvPr>
            <p:cNvSpPr>
              <a:spLocks noEditPoints="1"/>
            </p:cNvSpPr>
            <p:nvPr/>
          </p:nvSpPr>
          <p:spPr bwMode="auto">
            <a:xfrm>
              <a:off x="4322244" y="4003231"/>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8C38FFD-8EFE-4DE0-9BFD-30874AAFE97C}"/>
                </a:ext>
              </a:extLst>
            </p:cNvPr>
            <p:cNvGrpSpPr/>
            <p:nvPr/>
          </p:nvGrpSpPr>
          <p:grpSpPr>
            <a:xfrm>
              <a:off x="2979991" y="4121205"/>
              <a:ext cx="16396163" cy="2911582"/>
              <a:chOff x="3024558" y="5643858"/>
              <a:chExt cx="16396163" cy="2911582"/>
            </a:xfrm>
          </p:grpSpPr>
          <p:sp>
            <p:nvSpPr>
              <p:cNvPr id="6" name="Content Placeholder 19">
                <a:extLst>
                  <a:ext uri="{FF2B5EF4-FFF2-40B4-BE49-F238E27FC236}">
                    <a16:creationId xmlns:a16="http://schemas.microsoft.com/office/drawing/2014/main" id="{D48397C5-90A4-4FAF-AEC0-E8F96DBDD1EB}"/>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30BB4C4-0DA1-42B7-83DD-902F50A81911}"/>
                  </a:ext>
                </a:extLst>
              </p:cNvPr>
              <p:cNvSpPr txBox="1"/>
              <p:nvPr/>
            </p:nvSpPr>
            <p:spPr>
              <a:xfrm>
                <a:off x="5482504" y="5643858"/>
                <a:ext cx="13938217"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5" name="TextBox 4">
              <a:extLst>
                <a:ext uri="{FF2B5EF4-FFF2-40B4-BE49-F238E27FC236}">
                  <a16:creationId xmlns:a16="http://schemas.microsoft.com/office/drawing/2014/main" id="{33D8D165-E5F4-4109-A79E-7BD3DA1F1547}"/>
                </a:ext>
              </a:extLst>
            </p:cNvPr>
            <p:cNvSpPr txBox="1"/>
            <p:nvPr/>
          </p:nvSpPr>
          <p:spPr>
            <a:xfrm>
              <a:off x="4398125" y="4205247"/>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sp>
        <p:nvSpPr>
          <p:cNvPr id="8" name="TextBox 7">
            <a:extLst>
              <a:ext uri="{FF2B5EF4-FFF2-40B4-BE49-F238E27FC236}">
                <a16:creationId xmlns:a16="http://schemas.microsoft.com/office/drawing/2014/main" id="{D475AD1A-F2F6-449B-9020-C2977D167354}"/>
              </a:ext>
            </a:extLst>
          </p:cNvPr>
          <p:cNvSpPr txBox="1"/>
          <p:nvPr/>
        </p:nvSpPr>
        <p:spPr>
          <a:xfrm>
            <a:off x="1709269" y="2137726"/>
            <a:ext cx="8343951" cy="830997"/>
          </a:xfrm>
          <a:prstGeom prst="rect">
            <a:avLst/>
          </a:prstGeom>
          <a:noFill/>
        </p:spPr>
        <p:txBody>
          <a:bodyPr wrap="none" rtlCol="0">
            <a:spAutoFit/>
          </a:bodyPr>
          <a:lstStyle/>
          <a:p>
            <a:r>
              <a:rPr lang="en-US" sz="4800" b="1" dirty="0">
                <a:solidFill>
                  <a:schemeClr val="tx1">
                    <a:lumMod val="50000"/>
                  </a:schemeClr>
                </a:solidFill>
                <a:latin typeface="Times New Roman" panose="02020603050405020304" pitchFamily="18" charset="0"/>
                <a:cs typeface="Times New Roman" panose="02020603050405020304" pitchFamily="18" charset="0"/>
              </a:rPr>
              <a:t>2.1 </a:t>
            </a:r>
            <a:r>
              <a:rPr lang="en-US" sz="4800" b="1" dirty="0" err="1">
                <a:solidFill>
                  <a:schemeClr val="tx1">
                    <a:lumMod val="50000"/>
                  </a:schemeClr>
                </a:solidFill>
                <a:latin typeface="Times New Roman" panose="02020603050405020304" pitchFamily="18" charset="0"/>
                <a:cs typeface="Times New Roman" panose="02020603050405020304" pitchFamily="18" charset="0"/>
              </a:rPr>
              <a:t>Định</a:t>
            </a:r>
            <a:r>
              <a:rPr lang="en-US" sz="4800" b="1" dirty="0">
                <a:solidFill>
                  <a:schemeClr val="tx1">
                    <a:lumMod val="50000"/>
                  </a:schemeClr>
                </a:solidFill>
                <a:latin typeface="Times New Roman" panose="02020603050405020304" pitchFamily="18" charset="0"/>
                <a:cs typeface="Times New Roman" panose="02020603050405020304" pitchFamily="18" charset="0"/>
              </a:rPr>
              <a:t> </a:t>
            </a:r>
            <a:r>
              <a:rPr lang="en-US" sz="4800" b="1" dirty="0" err="1">
                <a:solidFill>
                  <a:schemeClr val="tx1">
                    <a:lumMod val="50000"/>
                  </a:schemeClr>
                </a:solidFill>
                <a:latin typeface="Times New Roman" panose="02020603050405020304" pitchFamily="18" charset="0"/>
                <a:cs typeface="Times New Roman" panose="02020603050405020304" pitchFamily="18" charset="0"/>
              </a:rPr>
              <a:t>nghĩa</a:t>
            </a:r>
            <a:r>
              <a:rPr lang="en-US" sz="4800" b="1" dirty="0">
                <a:solidFill>
                  <a:schemeClr val="tx1">
                    <a:lumMod val="50000"/>
                  </a:schemeClr>
                </a:solidFill>
                <a:latin typeface="Times New Roman" panose="02020603050405020304" pitchFamily="18" charset="0"/>
                <a:cs typeface="Times New Roman" panose="02020603050405020304" pitchFamily="18" charset="0"/>
              </a:rPr>
              <a:t> Cache Injection</a:t>
            </a:r>
          </a:p>
        </p:txBody>
      </p:sp>
      <p:sp>
        <p:nvSpPr>
          <p:cNvPr id="21" name="Rectangle 20">
            <a:extLst>
              <a:ext uri="{FF2B5EF4-FFF2-40B4-BE49-F238E27FC236}">
                <a16:creationId xmlns:a16="http://schemas.microsoft.com/office/drawing/2014/main" id="{61624375-0A6D-43CC-8CE3-C32C454DA846}"/>
              </a:ext>
            </a:extLst>
          </p:cNvPr>
          <p:cNvSpPr/>
          <p:nvPr/>
        </p:nvSpPr>
        <p:spPr>
          <a:xfrm>
            <a:off x="1982662" y="3322178"/>
            <a:ext cx="20300869" cy="8217634"/>
          </a:xfrm>
          <a:prstGeom prst="rect">
            <a:avLst/>
          </a:prstGeom>
        </p:spPr>
        <p:txBody>
          <a:bodyPr wrap="square">
            <a:spAutoFit/>
          </a:bodyPr>
          <a:lstStyle/>
          <a:p>
            <a:pPr marL="571500" indent="-571500">
              <a:buFont typeface="Arial" pitchFamily="34" charset="0"/>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Cache là bộ nhớ đệm – nơi lưu trữ các dữ liệu nằm chờ các ứng dụng hay phần cứng xử lý. Mục đích của nó là để tăng tốc độ xử lý. Nói một cách chính xác hơn cache là một cơ chế lưu trữ tốc độ cao đặc biệt</a:t>
            </a:r>
            <a:r>
              <a:rPr lang="en-US" sz="4400" dirty="0">
                <a:solidFill>
                  <a:schemeClr val="tx1">
                    <a:lumMod val="50000"/>
                  </a:schemeClr>
                </a:solidFill>
                <a:latin typeface="Times New Roman" panose="02020603050405020304" pitchFamily="18" charset="0"/>
                <a:cs typeface="Times New Roman" panose="02020603050405020304" pitchFamily="18" charset="0"/>
              </a:rPr>
              <a:t>.</a:t>
            </a:r>
          </a:p>
          <a:p>
            <a:pPr marL="571500" indent="-571500">
              <a:buFont typeface="Arial" pitchFamily="34" charset="0"/>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Sử dụng cache injection, dữ liệu mạng gửi đến được đặt trực tiếp vào bộ nhớ cache của bộ xử lý. Khi có một yêu cầu xử lý dữ liệu, không cần phải gọi nó khỏi bộ nhớ vì nó đã có trong bộ nhớ cache. </a:t>
            </a:r>
            <a:endPar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itchFamily="34" charset="0"/>
              <a:buChar char="•"/>
            </a:pPr>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C</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ache Injection cung cấp một tiếp cận bằng cách đặt dữ liệu mạng gửi đến trực tiếp vào bộ nhớ cache của bộ xử lý từ I/O bus. Kỹ thuật này làm giảm băng thông bộ nhớ bằng cách loại bỏ lấy dữ liệu từ bộ nhớ chính. Một trong những thách thức chính của Cache injection là để quyết định khi nào và ở đâu để inject dữ liệu. Nếu ứng dụng không sử dụng các dữ liệu kịp thời, Cache injection có thể gây đầu độc bằng cách thiết lập công việc của ứng dụng của bộ nhớ cache.</a:t>
            </a:r>
            <a:endPar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2853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493D7D-533C-42E5-81E0-1DC061BB6211}"/>
              </a:ext>
            </a:extLst>
          </p:cNvPr>
          <p:cNvGrpSpPr/>
          <p:nvPr/>
        </p:nvGrpSpPr>
        <p:grpSpPr>
          <a:xfrm>
            <a:off x="5015815" y="418595"/>
            <a:ext cx="16396163" cy="3282992"/>
            <a:chOff x="2979991" y="3947182"/>
            <a:chExt cx="16396163" cy="3085605"/>
          </a:xfrm>
        </p:grpSpPr>
        <p:sp>
          <p:nvSpPr>
            <p:cNvPr id="3" name="Freeform 7">
              <a:extLst>
                <a:ext uri="{FF2B5EF4-FFF2-40B4-BE49-F238E27FC236}">
                  <a16:creationId xmlns:a16="http://schemas.microsoft.com/office/drawing/2014/main" id="{1142B73E-C0B6-47CF-8C49-8FCC0FFB2574}"/>
                </a:ext>
              </a:extLst>
            </p:cNvPr>
            <p:cNvSpPr>
              <a:spLocks noEditPoints="1"/>
            </p:cNvSpPr>
            <p:nvPr/>
          </p:nvSpPr>
          <p:spPr bwMode="auto">
            <a:xfrm>
              <a:off x="4501146" y="3947182"/>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8C38FFD-8EFE-4DE0-9BFD-30874AAFE97C}"/>
                </a:ext>
              </a:extLst>
            </p:cNvPr>
            <p:cNvGrpSpPr/>
            <p:nvPr/>
          </p:nvGrpSpPr>
          <p:grpSpPr>
            <a:xfrm>
              <a:off x="2979991" y="4121205"/>
              <a:ext cx="16396163" cy="2911582"/>
              <a:chOff x="3024558" y="5643858"/>
              <a:chExt cx="16396163" cy="2911582"/>
            </a:xfrm>
          </p:grpSpPr>
          <p:sp>
            <p:nvSpPr>
              <p:cNvPr id="6" name="Content Placeholder 19">
                <a:extLst>
                  <a:ext uri="{FF2B5EF4-FFF2-40B4-BE49-F238E27FC236}">
                    <a16:creationId xmlns:a16="http://schemas.microsoft.com/office/drawing/2014/main" id="{D48397C5-90A4-4FAF-AEC0-E8F96DBDD1EB}"/>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30BB4C4-0DA1-42B7-83DD-902F50A81911}"/>
                  </a:ext>
                </a:extLst>
              </p:cNvPr>
              <p:cNvSpPr txBox="1"/>
              <p:nvPr/>
            </p:nvSpPr>
            <p:spPr>
              <a:xfrm>
                <a:off x="5641528" y="5643858"/>
                <a:ext cx="13779193"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5" name="TextBox 4">
              <a:extLst>
                <a:ext uri="{FF2B5EF4-FFF2-40B4-BE49-F238E27FC236}">
                  <a16:creationId xmlns:a16="http://schemas.microsoft.com/office/drawing/2014/main" id="{33D8D165-E5F4-4109-A79E-7BD3DA1F1547}"/>
                </a:ext>
              </a:extLst>
            </p:cNvPr>
            <p:cNvSpPr txBox="1"/>
            <p:nvPr/>
          </p:nvSpPr>
          <p:spPr>
            <a:xfrm>
              <a:off x="4557149" y="4167883"/>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sp>
        <p:nvSpPr>
          <p:cNvPr id="21" name="Rectangle 20">
            <a:extLst>
              <a:ext uri="{FF2B5EF4-FFF2-40B4-BE49-F238E27FC236}">
                <a16:creationId xmlns:a16="http://schemas.microsoft.com/office/drawing/2014/main" id="{61624375-0A6D-43CC-8CE3-C32C454DA846}"/>
              </a:ext>
            </a:extLst>
          </p:cNvPr>
          <p:cNvSpPr/>
          <p:nvPr/>
        </p:nvSpPr>
        <p:spPr>
          <a:xfrm>
            <a:off x="1982662" y="3322178"/>
            <a:ext cx="20300869" cy="4154984"/>
          </a:xfrm>
          <a:prstGeom prst="rect">
            <a:avLst/>
          </a:prstGeom>
        </p:spPr>
        <p:txBody>
          <a:bodyPr wrap="square">
            <a:spAutoFit/>
          </a:bodyPr>
          <a:lstStyle/>
          <a:p>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Đặc điểm của cache injection:</a:t>
            </a:r>
          </a:p>
          <a:p>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Cache injection làm giảm sử dụng băng thông mạng( có thể lên đến 96%)</a:t>
            </a:r>
          </a:p>
          <a:p>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Cache injection nhanh hơn so với cache nạp trước</a:t>
            </a:r>
          </a:p>
          <a:p>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Cache injection có thể có hại nếu không có một chính sách inject tốt</a:t>
            </a:r>
          </a:p>
          <a:p>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Cache injection cải thiện hiệu suất ứng dụng sử dụng hệ điều hành và trình </a:t>
            </a:r>
            <a:r>
              <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biên dịch thông tin.</a:t>
            </a:r>
          </a:p>
        </p:txBody>
      </p:sp>
    </p:spTree>
    <p:extLst>
      <p:ext uri="{BB962C8B-B14F-4D97-AF65-F5344CB8AC3E}">
        <p14:creationId xmlns:p14="http://schemas.microsoft.com/office/powerpoint/2010/main" val="1166701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493D7D-533C-42E5-81E0-1DC061BB6211}"/>
              </a:ext>
            </a:extLst>
          </p:cNvPr>
          <p:cNvGrpSpPr/>
          <p:nvPr/>
        </p:nvGrpSpPr>
        <p:grpSpPr>
          <a:xfrm>
            <a:off x="5015815" y="438473"/>
            <a:ext cx="16396163" cy="3223358"/>
            <a:chOff x="2979991" y="4003231"/>
            <a:chExt cx="16396163" cy="3029556"/>
          </a:xfrm>
        </p:grpSpPr>
        <p:sp>
          <p:nvSpPr>
            <p:cNvPr id="3" name="Freeform 7">
              <a:extLst>
                <a:ext uri="{FF2B5EF4-FFF2-40B4-BE49-F238E27FC236}">
                  <a16:creationId xmlns:a16="http://schemas.microsoft.com/office/drawing/2014/main" id="{1142B73E-C0B6-47CF-8C49-8FCC0FFB2574}"/>
                </a:ext>
              </a:extLst>
            </p:cNvPr>
            <p:cNvSpPr>
              <a:spLocks noEditPoints="1"/>
            </p:cNvSpPr>
            <p:nvPr/>
          </p:nvSpPr>
          <p:spPr bwMode="auto">
            <a:xfrm>
              <a:off x="4322244" y="4003231"/>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8C38FFD-8EFE-4DE0-9BFD-30874AAFE97C}"/>
                </a:ext>
              </a:extLst>
            </p:cNvPr>
            <p:cNvGrpSpPr/>
            <p:nvPr/>
          </p:nvGrpSpPr>
          <p:grpSpPr>
            <a:xfrm>
              <a:off x="2979991" y="4121205"/>
              <a:ext cx="16396163" cy="2911582"/>
              <a:chOff x="3024558" y="5643858"/>
              <a:chExt cx="16396163" cy="2911582"/>
            </a:xfrm>
          </p:grpSpPr>
          <p:sp>
            <p:nvSpPr>
              <p:cNvPr id="6" name="Content Placeholder 19">
                <a:extLst>
                  <a:ext uri="{FF2B5EF4-FFF2-40B4-BE49-F238E27FC236}">
                    <a16:creationId xmlns:a16="http://schemas.microsoft.com/office/drawing/2014/main" id="{D48397C5-90A4-4FAF-AEC0-E8F96DBDD1EB}"/>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30BB4C4-0DA1-42B7-83DD-902F50A81911}"/>
                  </a:ext>
                </a:extLst>
              </p:cNvPr>
              <p:cNvSpPr txBox="1"/>
              <p:nvPr/>
            </p:nvSpPr>
            <p:spPr>
              <a:xfrm>
                <a:off x="5482504" y="5643858"/>
                <a:ext cx="13938217"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5" name="TextBox 4">
              <a:extLst>
                <a:ext uri="{FF2B5EF4-FFF2-40B4-BE49-F238E27FC236}">
                  <a16:creationId xmlns:a16="http://schemas.microsoft.com/office/drawing/2014/main" id="{33D8D165-E5F4-4109-A79E-7BD3DA1F1547}"/>
                </a:ext>
              </a:extLst>
            </p:cNvPr>
            <p:cNvSpPr txBox="1"/>
            <p:nvPr/>
          </p:nvSpPr>
          <p:spPr>
            <a:xfrm>
              <a:off x="4398125" y="4205247"/>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sp>
        <p:nvSpPr>
          <p:cNvPr id="8" name="TextBox 7">
            <a:extLst>
              <a:ext uri="{FF2B5EF4-FFF2-40B4-BE49-F238E27FC236}">
                <a16:creationId xmlns:a16="http://schemas.microsoft.com/office/drawing/2014/main" id="{D475AD1A-F2F6-449B-9020-C2977D167354}"/>
              </a:ext>
            </a:extLst>
          </p:cNvPr>
          <p:cNvSpPr txBox="1"/>
          <p:nvPr/>
        </p:nvSpPr>
        <p:spPr>
          <a:xfrm>
            <a:off x="1709269" y="2137726"/>
            <a:ext cx="7898316" cy="830997"/>
          </a:xfrm>
          <a:prstGeom prst="rect">
            <a:avLst/>
          </a:prstGeom>
          <a:noFill/>
        </p:spPr>
        <p:txBody>
          <a:bodyPr wrap="none" rtlCol="0">
            <a:spAutoFit/>
          </a:bodyPr>
          <a:lstStyle/>
          <a:p>
            <a:r>
              <a:rPr lang="en-US" sz="4800" b="1" dirty="0">
                <a:solidFill>
                  <a:schemeClr val="tx1">
                    <a:lumMod val="50000"/>
                  </a:schemeClr>
                </a:solidFill>
                <a:latin typeface="Times New Roman" panose="02020603050405020304" pitchFamily="18" charset="0"/>
                <a:cs typeface="Times New Roman" panose="02020603050405020304" pitchFamily="18" charset="0"/>
              </a:rPr>
              <a:t>2.2 </a:t>
            </a:r>
            <a:r>
              <a:rPr lang="en-US" sz="4800" b="1" dirty="0" err="1">
                <a:solidFill>
                  <a:schemeClr val="tx1">
                    <a:lumMod val="50000"/>
                  </a:schemeClr>
                </a:solidFill>
                <a:latin typeface="Times New Roman" panose="02020603050405020304" pitchFamily="18" charset="0"/>
                <a:cs typeface="Times New Roman" panose="02020603050405020304" pitchFamily="18" charset="0"/>
              </a:rPr>
              <a:t>Phân</a:t>
            </a:r>
            <a:r>
              <a:rPr lang="en-US" sz="4800" b="1" dirty="0">
                <a:solidFill>
                  <a:schemeClr val="tx1">
                    <a:lumMod val="50000"/>
                  </a:schemeClr>
                </a:solidFill>
                <a:latin typeface="Times New Roman" panose="02020603050405020304" pitchFamily="18" charset="0"/>
                <a:cs typeface="Times New Roman" panose="02020603050405020304" pitchFamily="18" charset="0"/>
              </a:rPr>
              <a:t> </a:t>
            </a:r>
            <a:r>
              <a:rPr lang="en-US" sz="4800" b="1" dirty="0" err="1">
                <a:solidFill>
                  <a:schemeClr val="tx1">
                    <a:lumMod val="50000"/>
                  </a:schemeClr>
                </a:solidFill>
                <a:latin typeface="Times New Roman" panose="02020603050405020304" pitchFamily="18" charset="0"/>
                <a:cs typeface="Times New Roman" panose="02020603050405020304" pitchFamily="18" charset="0"/>
              </a:rPr>
              <a:t>loại</a:t>
            </a:r>
            <a:r>
              <a:rPr lang="en-US" sz="4800" b="1" dirty="0">
                <a:solidFill>
                  <a:schemeClr val="tx1">
                    <a:lumMod val="50000"/>
                  </a:schemeClr>
                </a:solidFill>
                <a:latin typeface="Times New Roman" panose="02020603050405020304" pitchFamily="18" charset="0"/>
                <a:cs typeface="Times New Roman" panose="02020603050405020304" pitchFamily="18" charset="0"/>
              </a:rPr>
              <a:t> Cache Injection</a:t>
            </a:r>
          </a:p>
        </p:txBody>
      </p:sp>
      <p:sp>
        <p:nvSpPr>
          <p:cNvPr id="10" name="TextBox 9">
            <a:extLst>
              <a:ext uri="{FF2B5EF4-FFF2-40B4-BE49-F238E27FC236}">
                <a16:creationId xmlns:a16="http://schemas.microsoft.com/office/drawing/2014/main" id="{D475AD1A-F2F6-449B-9020-C2977D167354}"/>
              </a:ext>
            </a:extLst>
          </p:cNvPr>
          <p:cNvSpPr txBox="1"/>
          <p:nvPr/>
        </p:nvSpPr>
        <p:spPr>
          <a:xfrm>
            <a:off x="1861669" y="3165006"/>
            <a:ext cx="10910359" cy="830997"/>
          </a:xfrm>
          <a:prstGeom prst="rect">
            <a:avLst/>
          </a:prstGeom>
          <a:noFill/>
        </p:spPr>
        <p:txBody>
          <a:bodyPr wrap="none" rtlCol="0">
            <a:spAutoFit/>
          </a:bodyPr>
          <a:lstStyle/>
          <a:p>
            <a:r>
              <a:rPr lang="en-US" sz="4800" b="1" dirty="0">
                <a:solidFill>
                  <a:schemeClr val="tx1">
                    <a:lumMod val="50000"/>
                  </a:schemeClr>
                </a:solidFill>
                <a:latin typeface="Times New Roman" panose="02020603050405020304" pitchFamily="18" charset="0"/>
                <a:cs typeface="Times New Roman" panose="02020603050405020304" pitchFamily="18" charset="0"/>
              </a:rPr>
              <a:t>2.2.1 . Cache injection using Speculation.</a:t>
            </a:r>
          </a:p>
        </p:txBody>
      </p:sp>
      <p:sp>
        <p:nvSpPr>
          <p:cNvPr id="11" name="Rectangle 10">
            <a:extLst>
              <a:ext uri="{FF2B5EF4-FFF2-40B4-BE49-F238E27FC236}">
                <a16:creationId xmlns:a16="http://schemas.microsoft.com/office/drawing/2014/main" id="{61624375-0A6D-43CC-8CE3-C32C454DA846}"/>
              </a:ext>
            </a:extLst>
          </p:cNvPr>
          <p:cNvSpPr/>
          <p:nvPr/>
        </p:nvSpPr>
        <p:spPr>
          <a:xfrm>
            <a:off x="2260957" y="4335969"/>
            <a:ext cx="20300869" cy="7294305"/>
          </a:xfrm>
          <a:prstGeom prst="rect">
            <a:avLst/>
          </a:prstGeom>
        </p:spPr>
        <p:txBody>
          <a:bodyPr wrap="square">
            <a:spAutoFit/>
          </a:bodyPr>
          <a:lstStyle/>
          <a:p>
            <a:pPr marL="571500" indent="-571500">
              <a:buFont typeface="Arial" pitchFamily="34" charset="0"/>
              <a:buChar char="•"/>
            </a:pPr>
            <a:r>
              <a:rPr lang="vi-VN"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Một phương pháp, hệ thống, sản phẩm và chương trình máy tính được cung cấp cho việc chèn vào cache sử dụng suy đoán. Phương pháp này bao gồm việc tạo ra một bảng gián tiếp các dòng bộ nhớ cache ở trung tâm vào ra I/O, trong đó bao gồm các lĩnh vực, các mục địa chỉ, bộ xứ lí ID, các loại bộ nhớ cache và bao gồm cache giới hạn đường truyền. Sử dụng cache injection, dữ liệu mạng gửi đến được đặt trực tiếp vào bộ nhớ cache của bộ xử lý. Khi có một yêu cầu xử lý dữ liệu, không cần phải gọi nó khỏi bộ nhớ vì nó đã có trong bộ nhớ cache. </a:t>
            </a:r>
            <a:endParaRPr lang="en-US"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itchFamily="34" charset="0"/>
              <a:buChar char="•"/>
            </a:pPr>
            <a:r>
              <a:rPr lang="vi-VN"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Phương pháp này cũng bao gồm các thiết lập giới hạn dòng bộ nhớ cache để xác định các CLL và nhận được một luồng các địa chỉ lân cận trong bảng.</a:t>
            </a:r>
            <a:endParaRPr lang="en-US"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itchFamily="34" charset="0"/>
              <a:buChar char="•"/>
            </a:pPr>
            <a:r>
              <a:rPr lang="vi-VN"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Đối với mỗi địa chỉ trong 1 luồng, phương pháp này bao gồm: tra cứu các địa chỉ trong bảng; nếu như địa chỉ có trong bảng thì chèn và cache các dòng địa chỉ tương ứng với các địa chỉ phức tạp trong bộ vi xử lí; nếu địa chỉ không có mặt trong bảng, tìm kiếm giá trị từ bộ nhớ cache mức thấp nhất đến bộ nhớ cache mức cao nhất; và chèn địa chỉ không có trong bảng để hệ thống phân cấp bộ nhớ cache của bộ xử lí chèn vào cuối các dòng địa chỉ liền kề nhau</a:t>
            </a:r>
            <a:r>
              <a:rPr lang="en-US"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070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493D7D-533C-42E5-81E0-1DC061BB6211}"/>
              </a:ext>
            </a:extLst>
          </p:cNvPr>
          <p:cNvGrpSpPr/>
          <p:nvPr/>
        </p:nvGrpSpPr>
        <p:grpSpPr>
          <a:xfrm>
            <a:off x="5015815" y="438473"/>
            <a:ext cx="16396163" cy="3223358"/>
            <a:chOff x="2979991" y="4003231"/>
            <a:chExt cx="16396163" cy="3029556"/>
          </a:xfrm>
        </p:grpSpPr>
        <p:sp>
          <p:nvSpPr>
            <p:cNvPr id="3" name="Freeform 7">
              <a:extLst>
                <a:ext uri="{FF2B5EF4-FFF2-40B4-BE49-F238E27FC236}">
                  <a16:creationId xmlns:a16="http://schemas.microsoft.com/office/drawing/2014/main" id="{1142B73E-C0B6-47CF-8C49-8FCC0FFB2574}"/>
                </a:ext>
              </a:extLst>
            </p:cNvPr>
            <p:cNvSpPr>
              <a:spLocks noEditPoints="1"/>
            </p:cNvSpPr>
            <p:nvPr/>
          </p:nvSpPr>
          <p:spPr bwMode="auto">
            <a:xfrm>
              <a:off x="4322244" y="4003231"/>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8C38FFD-8EFE-4DE0-9BFD-30874AAFE97C}"/>
                </a:ext>
              </a:extLst>
            </p:cNvPr>
            <p:cNvGrpSpPr/>
            <p:nvPr/>
          </p:nvGrpSpPr>
          <p:grpSpPr>
            <a:xfrm>
              <a:off x="2979991" y="4121205"/>
              <a:ext cx="16396163" cy="2911582"/>
              <a:chOff x="3024558" y="5643858"/>
              <a:chExt cx="16396163" cy="2911582"/>
            </a:xfrm>
          </p:grpSpPr>
          <p:sp>
            <p:nvSpPr>
              <p:cNvPr id="6" name="Content Placeholder 19">
                <a:extLst>
                  <a:ext uri="{FF2B5EF4-FFF2-40B4-BE49-F238E27FC236}">
                    <a16:creationId xmlns:a16="http://schemas.microsoft.com/office/drawing/2014/main" id="{D48397C5-90A4-4FAF-AEC0-E8F96DBDD1EB}"/>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30BB4C4-0DA1-42B7-83DD-902F50A81911}"/>
                  </a:ext>
                </a:extLst>
              </p:cNvPr>
              <p:cNvSpPr txBox="1"/>
              <p:nvPr/>
            </p:nvSpPr>
            <p:spPr>
              <a:xfrm>
                <a:off x="5482504" y="5643858"/>
                <a:ext cx="13938217"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5" name="TextBox 4">
              <a:extLst>
                <a:ext uri="{FF2B5EF4-FFF2-40B4-BE49-F238E27FC236}">
                  <a16:creationId xmlns:a16="http://schemas.microsoft.com/office/drawing/2014/main" id="{33D8D165-E5F4-4109-A79E-7BD3DA1F1547}"/>
                </a:ext>
              </a:extLst>
            </p:cNvPr>
            <p:cNvSpPr txBox="1"/>
            <p:nvPr/>
          </p:nvSpPr>
          <p:spPr>
            <a:xfrm>
              <a:off x="4398125" y="4205247"/>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sp>
        <p:nvSpPr>
          <p:cNvPr id="8" name="TextBox 7">
            <a:extLst>
              <a:ext uri="{FF2B5EF4-FFF2-40B4-BE49-F238E27FC236}">
                <a16:creationId xmlns:a16="http://schemas.microsoft.com/office/drawing/2014/main" id="{D475AD1A-F2F6-449B-9020-C2977D167354}"/>
              </a:ext>
            </a:extLst>
          </p:cNvPr>
          <p:cNvSpPr txBox="1"/>
          <p:nvPr/>
        </p:nvSpPr>
        <p:spPr>
          <a:xfrm>
            <a:off x="1709269" y="2137726"/>
            <a:ext cx="10445488" cy="830997"/>
          </a:xfrm>
          <a:prstGeom prst="rect">
            <a:avLst/>
          </a:prstGeom>
          <a:noFill/>
        </p:spPr>
        <p:txBody>
          <a:bodyPr wrap="none" rtlCol="0">
            <a:spAutoFit/>
          </a:bodyPr>
          <a:lstStyle/>
          <a:p>
            <a:r>
              <a:rPr lang="en-GB" sz="4800" b="1" dirty="0">
                <a:solidFill>
                  <a:schemeClr val="tx1">
                    <a:lumMod val="50000"/>
                  </a:schemeClr>
                </a:solidFill>
                <a:latin typeface="Times New Roman" panose="02020603050405020304" pitchFamily="18" charset="0"/>
                <a:cs typeface="Times New Roman" panose="02020603050405020304" pitchFamily="18" charset="0"/>
              </a:rPr>
              <a:t>2.2.2. Cache injection using Clustering.</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1624375-0A6D-43CC-8CE3-C32C454DA846}"/>
              </a:ext>
            </a:extLst>
          </p:cNvPr>
          <p:cNvSpPr/>
          <p:nvPr/>
        </p:nvSpPr>
        <p:spPr>
          <a:xfrm>
            <a:off x="2260957" y="3481215"/>
            <a:ext cx="20300869" cy="4524315"/>
          </a:xfrm>
          <a:prstGeom prst="rect">
            <a:avLst/>
          </a:prstGeom>
        </p:spPr>
        <p:txBody>
          <a:bodyPr wrap="square">
            <a:spAutoFit/>
          </a:bodyPr>
          <a:lstStyle/>
          <a:p>
            <a:pPr marL="571500" indent="-571500">
              <a:buFont typeface="Arial" pitchFamily="34" charset="0"/>
              <a:buChar char="•"/>
            </a:pPr>
            <a:r>
              <a:rPr lang="vi-VN"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Một phương pháp chèn vào cache sử dụng clustering, bao gồm: một giao dịch vào ra (I/O) tại một hệ thống vào ra chứa ít nhất một trong những hệ thống chipset và một IO trung tâm. Phương pháp này cũng bao gồm các thiết lập giới hạn dòng bộ nhớ cache để xác định các CLL và nhận được một luồng các địa chỉ lân cận trong bảng.</a:t>
            </a:r>
            <a:endParaRPr lang="en-US"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itchFamily="34" charset="0"/>
              <a:buChar char="•"/>
            </a:pPr>
            <a:r>
              <a:rPr lang="vi-VN"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Một giao dịch tại I/O bao gồm địa chỉ; tìm kiếm các địa chỉ trong một bảng tra cứu gián tiếp các địa chỉ trong khối bộ nhớ cache, bảng bộ nhớ cache gián tiếp bao gồm các lĩnh vực các lĩnh vực và mục địa chỉ hoặc dãy địa chỉ và định danh cluster, admin đáp ứng một yêu cầu từ việc tra cứu, nhiều hoạt động chèn vào các đơn vị xử lí được xác định bởi ID cluster.</a:t>
            </a:r>
            <a:endParaRPr lang="en-US"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658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493D7D-533C-42E5-81E0-1DC061BB6211}"/>
              </a:ext>
            </a:extLst>
          </p:cNvPr>
          <p:cNvGrpSpPr/>
          <p:nvPr/>
        </p:nvGrpSpPr>
        <p:grpSpPr>
          <a:xfrm>
            <a:off x="5015815" y="438473"/>
            <a:ext cx="16396163" cy="3223358"/>
            <a:chOff x="2979991" y="4003231"/>
            <a:chExt cx="16396163" cy="3029556"/>
          </a:xfrm>
        </p:grpSpPr>
        <p:sp>
          <p:nvSpPr>
            <p:cNvPr id="3" name="Freeform 7">
              <a:extLst>
                <a:ext uri="{FF2B5EF4-FFF2-40B4-BE49-F238E27FC236}">
                  <a16:creationId xmlns:a16="http://schemas.microsoft.com/office/drawing/2014/main" id="{1142B73E-C0B6-47CF-8C49-8FCC0FFB2574}"/>
                </a:ext>
              </a:extLst>
            </p:cNvPr>
            <p:cNvSpPr>
              <a:spLocks noEditPoints="1"/>
            </p:cNvSpPr>
            <p:nvPr/>
          </p:nvSpPr>
          <p:spPr bwMode="auto">
            <a:xfrm>
              <a:off x="4322244" y="4003231"/>
              <a:ext cx="1225296" cy="122529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98C38FFD-8EFE-4DE0-9BFD-30874AAFE97C}"/>
                </a:ext>
              </a:extLst>
            </p:cNvPr>
            <p:cNvGrpSpPr/>
            <p:nvPr/>
          </p:nvGrpSpPr>
          <p:grpSpPr>
            <a:xfrm>
              <a:off x="2979991" y="4121205"/>
              <a:ext cx="16396163" cy="2911582"/>
              <a:chOff x="3024558" y="5643858"/>
              <a:chExt cx="16396163" cy="2911582"/>
            </a:xfrm>
          </p:grpSpPr>
          <p:sp>
            <p:nvSpPr>
              <p:cNvPr id="6" name="Content Placeholder 19">
                <a:extLst>
                  <a:ext uri="{FF2B5EF4-FFF2-40B4-BE49-F238E27FC236}">
                    <a16:creationId xmlns:a16="http://schemas.microsoft.com/office/drawing/2014/main" id="{D48397C5-90A4-4FAF-AEC0-E8F96DBDD1EB}"/>
                  </a:ext>
                </a:extLst>
              </p:cNvPr>
              <p:cNvSpPr txBox="1">
                <a:spLocks/>
              </p:cNvSpPr>
              <p:nvPr/>
            </p:nvSpPr>
            <p:spPr>
              <a:xfrm>
                <a:off x="3024558" y="7308925"/>
                <a:ext cx="41869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dirty="0">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30BB4C4-0DA1-42B7-83DD-902F50A81911}"/>
                  </a:ext>
                </a:extLst>
              </p:cNvPr>
              <p:cNvSpPr txBox="1"/>
              <p:nvPr/>
            </p:nvSpPr>
            <p:spPr>
              <a:xfrm>
                <a:off x="5482504" y="5643858"/>
                <a:ext cx="13938217" cy="1041344"/>
              </a:xfrm>
              <a:prstGeom prst="rect">
                <a:avLst/>
              </a:prstGeom>
              <a:noFill/>
            </p:spPr>
            <p:txBody>
              <a:bodyPr wrap="square" lIns="182843" tIns="91422" rIns="182843" bIns="91422" rtlCol="0">
                <a:spAutoFit/>
              </a:bodyPr>
              <a:lstStyle/>
              <a:p>
                <a:r>
                  <a:rPr lang="en-US" sz="6000" b="1" dirty="0">
                    <a:solidFill>
                      <a:schemeClr val="tx1">
                        <a:lumMod val="50000"/>
                      </a:schemeClr>
                    </a:solidFill>
                    <a:latin typeface="Times New Roman" panose="02020603050405020304" pitchFamily="18" charset="0"/>
                    <a:cs typeface="Times New Roman" panose="02020603050405020304" pitchFamily="18" charset="0"/>
                  </a:rPr>
                  <a:t>TỔNG QUAN VỀ CACHE INJECTION</a:t>
                </a:r>
              </a:p>
            </p:txBody>
          </p:sp>
        </p:grpSp>
        <p:sp>
          <p:nvSpPr>
            <p:cNvPr id="5" name="TextBox 4">
              <a:extLst>
                <a:ext uri="{FF2B5EF4-FFF2-40B4-BE49-F238E27FC236}">
                  <a16:creationId xmlns:a16="http://schemas.microsoft.com/office/drawing/2014/main" id="{33D8D165-E5F4-4109-A79E-7BD3DA1F1547}"/>
                </a:ext>
              </a:extLst>
            </p:cNvPr>
            <p:cNvSpPr txBox="1"/>
            <p:nvPr/>
          </p:nvSpPr>
          <p:spPr>
            <a:xfrm>
              <a:off x="4398125" y="4205247"/>
              <a:ext cx="1039812" cy="780999"/>
            </a:xfrm>
            <a:prstGeom prst="rect">
              <a:avLst/>
            </a:prstGeom>
            <a:noFill/>
          </p:spPr>
          <p:txBody>
            <a:bodyPr wrap="square" lIns="182843" tIns="91422" rIns="182843" bIns="91422" rtlCol="0">
              <a:spAutoFit/>
            </a:bodyPr>
            <a:lstStyle/>
            <a:p>
              <a:pPr algn="ctr"/>
              <a:r>
                <a:rPr lang="en-US" sz="4200" b="1" dirty="0">
                  <a:solidFill>
                    <a:schemeClr val="accent1"/>
                  </a:solidFill>
                  <a:latin typeface="Times New Roman" panose="02020603050405020304" pitchFamily="18" charset="0"/>
                  <a:cs typeface="Times New Roman" panose="02020603050405020304" pitchFamily="18" charset="0"/>
                </a:rPr>
                <a:t>2</a:t>
              </a:r>
            </a:p>
          </p:txBody>
        </p:sp>
      </p:grpSp>
      <p:sp>
        <p:nvSpPr>
          <p:cNvPr id="8" name="TextBox 7">
            <a:extLst>
              <a:ext uri="{FF2B5EF4-FFF2-40B4-BE49-F238E27FC236}">
                <a16:creationId xmlns:a16="http://schemas.microsoft.com/office/drawing/2014/main" id="{D475AD1A-F2F6-449B-9020-C2977D167354}"/>
              </a:ext>
            </a:extLst>
          </p:cNvPr>
          <p:cNvSpPr txBox="1"/>
          <p:nvPr/>
        </p:nvSpPr>
        <p:spPr>
          <a:xfrm>
            <a:off x="1709269" y="2137726"/>
            <a:ext cx="18794056" cy="830997"/>
          </a:xfrm>
          <a:prstGeom prst="rect">
            <a:avLst/>
          </a:prstGeom>
          <a:noFill/>
        </p:spPr>
        <p:txBody>
          <a:bodyPr wrap="none" rtlCol="0">
            <a:spAutoFit/>
          </a:bodyPr>
          <a:lstStyle/>
          <a:p>
            <a:r>
              <a:rPr lang="en-GB" sz="4800" b="1" dirty="0">
                <a:solidFill>
                  <a:schemeClr val="tx1">
                    <a:lumMod val="50000"/>
                  </a:schemeClr>
                </a:solidFill>
                <a:latin typeface="Times New Roman" panose="02020603050405020304" pitchFamily="18" charset="0"/>
                <a:cs typeface="Times New Roman" panose="02020603050405020304" pitchFamily="18" charset="0"/>
              </a:rPr>
              <a:t>2.2.3. Cache injection using semi-synchronous memory copy operation.</a:t>
            </a:r>
            <a:endParaRPr lang="en-US" sz="4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1624375-0A6D-43CC-8CE3-C32C454DA846}"/>
              </a:ext>
            </a:extLst>
          </p:cNvPr>
          <p:cNvSpPr/>
          <p:nvPr/>
        </p:nvSpPr>
        <p:spPr>
          <a:xfrm>
            <a:off x="2260958" y="3481215"/>
            <a:ext cx="18242368" cy="5509200"/>
          </a:xfrm>
          <a:prstGeom prst="rect">
            <a:avLst/>
          </a:prstGeom>
        </p:spPr>
        <p:txBody>
          <a:bodyPr wrap="square">
            <a:spAutoFit/>
          </a:bodyPr>
          <a:lstStyle/>
          <a:p>
            <a:pPr marL="571500" indent="-571500" algn="just">
              <a:buFont typeface="Arial" pitchFamily="34" charset="0"/>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Một hệ thống, phương pháp và một máy tính có thể đọc được để chèn dữ liệu vào bộ nhớ cache sử dụng bản sao thao tác bán đồng bộ bộ nhớ được tiết lộ. Phương pháp này bao gồm việc xác định một sự khởi đầu của một bản sao thao tác bán đồng bộ bộ nhớ. </a:t>
            </a:r>
            <a:endPar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lgn="just">
              <a:buFont typeface="Arial" pitchFamily="34" charset="0"/>
              <a:buChar char="•"/>
            </a:pPr>
            <a:r>
              <a:rPr lang="vi-VN"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Bản sao thao tác bán đồng bộ bộ nhớ là kiểm tra một giá trị nhất định trong một bit chèn vào bộ nhớ cache. Để đáp ứng với các giá trị được đưa ra trong các bit chèn vào bộ nhớ cache, một số được xác định trong dòng dữ liệu đích được sao chép vào ít nhất một cấp của bộ nhớ cache</a:t>
            </a:r>
            <a:endParaRPr lang="en-US" sz="44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6351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Theme">
  <a:themeElements>
    <a:clrScheme name="Motagua - Coloured 6 - Light">
      <a:dk1>
        <a:srgbClr val="7E7E7E"/>
      </a:dk1>
      <a:lt1>
        <a:sysClr val="window" lastClr="FFFFFF"/>
      </a:lt1>
      <a:dk2>
        <a:srgbClr val="6B6B6B"/>
      </a:dk2>
      <a:lt2>
        <a:srgbClr val="FFFFFF"/>
      </a:lt2>
      <a:accent1>
        <a:srgbClr val="81B94F"/>
      </a:accent1>
      <a:accent2>
        <a:srgbClr val="46A4DB"/>
      </a:accent2>
      <a:accent3>
        <a:srgbClr val="E5583A"/>
      </a:accent3>
      <a:accent4>
        <a:srgbClr val="F9B439"/>
      </a:accent4>
      <a:accent5>
        <a:srgbClr val="7C69A8"/>
      </a:accent5>
      <a:accent6>
        <a:srgbClr val="404F64"/>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5715</Words>
  <Application>Microsoft Office PowerPoint</Application>
  <PresentationFormat>Custom</PresentationFormat>
  <Paragraphs>163</Paragraphs>
  <Slides>24</Slides>
  <Notes>15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Lato</vt:lpstr>
      <vt:lpstr>Lato Light</vt:lpstr>
      <vt:lpstr>Lato Regular</vt:lpstr>
      <vt:lpstr>Times New Roman</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Hằng Thu</dc:creator>
  <cp:lastModifiedBy>xuan truong</cp:lastModifiedBy>
  <cp:revision>79</cp:revision>
  <dcterms:created xsi:type="dcterms:W3CDTF">2019-03-17T18:33:26Z</dcterms:created>
  <dcterms:modified xsi:type="dcterms:W3CDTF">2021-06-04T00:33:06Z</dcterms:modified>
</cp:coreProperties>
</file>